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E2C193-2748-4D4A-833B-CE8B14990E2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F19ACA-E275-4564-B4C6-674C1D108BB9}">
      <dgm:prSet phldrT="[Text]" custT="1"/>
      <dgm:spPr/>
      <dgm:t>
        <a:bodyPr/>
        <a:lstStyle/>
        <a:p>
          <a:r>
            <a:rPr lang="en" sz="3200" b="1" dirty="0" smtClean="0"/>
            <a:t>Definition</a:t>
          </a:r>
          <a:endParaRPr lang="en-US" sz="3200" b="1" dirty="0"/>
        </a:p>
      </dgm:t>
    </dgm:pt>
    <dgm:pt modelId="{8AD2190F-1311-40C6-98D1-80247B84DC07}" type="parTrans" cxnId="{3A18654F-BFA2-4AAF-917B-BBABFAC90E77}">
      <dgm:prSet/>
      <dgm:spPr/>
      <dgm:t>
        <a:bodyPr/>
        <a:lstStyle/>
        <a:p>
          <a:endParaRPr lang="en-US"/>
        </a:p>
      </dgm:t>
    </dgm:pt>
    <dgm:pt modelId="{B3FD7E8B-4D0D-48DB-8D71-20E9CC72F77A}" type="sibTrans" cxnId="{3A18654F-BFA2-4AAF-917B-BBABFAC90E77}">
      <dgm:prSet/>
      <dgm:spPr/>
      <dgm:t>
        <a:bodyPr/>
        <a:lstStyle/>
        <a:p>
          <a:endParaRPr lang="en-US"/>
        </a:p>
      </dgm:t>
    </dgm:pt>
    <dgm:pt modelId="{07D8FDBA-DEFB-49D3-BCFB-313CC2D1C75B}">
      <dgm:prSet custT="1"/>
      <dgm:spPr/>
      <dgm:t>
        <a:bodyPr/>
        <a:lstStyle/>
        <a:p>
          <a:r>
            <a:rPr lang="en" sz="2600" dirty="0" smtClean="0"/>
            <a:t>Vascular diseases represent a disorder of kidney functions as a result of reduced renal perfusion of vascular origin</a:t>
          </a:r>
          <a:endParaRPr lang="en-US" sz="2600" dirty="0"/>
        </a:p>
      </dgm:t>
    </dgm:pt>
    <dgm:pt modelId="{2A65E16D-DA1D-4F44-AA94-2BFD0EDFBB9D}" type="parTrans" cxnId="{3A812B48-2456-4B4C-82D2-027F9EB61F3D}">
      <dgm:prSet/>
      <dgm:spPr/>
      <dgm:t>
        <a:bodyPr/>
        <a:lstStyle/>
        <a:p>
          <a:endParaRPr lang="en-US"/>
        </a:p>
      </dgm:t>
    </dgm:pt>
    <dgm:pt modelId="{6706F552-AB71-425D-8628-61FE35485424}" type="sibTrans" cxnId="{3A812B48-2456-4B4C-82D2-027F9EB61F3D}">
      <dgm:prSet/>
      <dgm:spPr/>
      <dgm:t>
        <a:bodyPr/>
        <a:lstStyle/>
        <a:p>
          <a:endParaRPr lang="en-US"/>
        </a:p>
      </dgm:t>
    </dgm:pt>
    <dgm:pt modelId="{A3774E9A-9784-4FB3-AEC5-1E60D137B006}">
      <dgm:prSet custT="1"/>
      <dgm:spPr/>
      <dgm:t>
        <a:bodyPr/>
        <a:lstStyle/>
        <a:p>
          <a:r>
            <a:rPr lang="en" sz="2600" dirty="0" smtClean="0"/>
            <a:t>Reduced blood flow through the kidneys occurs as a result of: </a:t>
          </a:r>
          <a:r>
            <a:rPr lang="en" sz="2600" dirty="0" smtClean="0">
              <a:solidFill>
                <a:srgbClr val="FF0000"/>
              </a:solidFill>
            </a:rPr>
            <a:t>direct vascular damage </a:t>
          </a:r>
          <a:r>
            <a:rPr lang="en" sz="2600" dirty="0" smtClean="0"/>
            <a:t>(immunological factors, HTA, radiation), </a:t>
          </a:r>
          <a:r>
            <a:rPr lang="en" sz="2600" dirty="0" smtClean="0">
              <a:solidFill>
                <a:srgbClr val="FF0000"/>
              </a:solidFill>
            </a:rPr>
            <a:t>occlusion of renal vessels </a:t>
          </a:r>
          <a:r>
            <a:rPr lang="en" sz="2600" dirty="0" smtClean="0"/>
            <a:t>(embolism, thrombosis, sickle cells), </a:t>
          </a:r>
          <a:r>
            <a:rPr lang="en" sz="2600" dirty="0" smtClean="0">
              <a:solidFill>
                <a:srgbClr val="FF0000"/>
              </a:solidFill>
            </a:rPr>
            <a:t>selective renal ischemia </a:t>
          </a:r>
          <a:r>
            <a:rPr lang="en" sz="2600" dirty="0" smtClean="0"/>
            <a:t>(HUS, renal artery stenosis)</a:t>
          </a:r>
          <a:endParaRPr lang="en-US" sz="2600" dirty="0"/>
        </a:p>
      </dgm:t>
    </dgm:pt>
    <dgm:pt modelId="{2749B872-27C1-4582-83D5-5CCE2B7ED3D1}" type="parTrans" cxnId="{4F64310A-177C-48A0-ADD9-0999695D171D}">
      <dgm:prSet/>
      <dgm:spPr/>
      <dgm:t>
        <a:bodyPr/>
        <a:lstStyle/>
        <a:p>
          <a:endParaRPr lang="en-US"/>
        </a:p>
      </dgm:t>
    </dgm:pt>
    <dgm:pt modelId="{1427CFE3-D7D8-4182-8149-CB5842D4D9BC}" type="sibTrans" cxnId="{4F64310A-177C-48A0-ADD9-0999695D171D}">
      <dgm:prSet/>
      <dgm:spPr/>
      <dgm:t>
        <a:bodyPr/>
        <a:lstStyle/>
        <a:p>
          <a:endParaRPr lang="en-US"/>
        </a:p>
      </dgm:t>
    </dgm:pt>
    <dgm:pt modelId="{0166199C-1F21-4C83-A5BB-FFF7AAB34E5B}" type="pres">
      <dgm:prSet presAssocID="{E9E2C193-2748-4D4A-833B-CE8B14990E2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C5D79F-6387-4C71-B720-86EABE1AAE6B}" type="pres">
      <dgm:prSet presAssocID="{C3F19ACA-E275-4564-B4C6-674C1D108BB9}" presName="parentLin" presStyleCnt="0"/>
      <dgm:spPr/>
    </dgm:pt>
    <dgm:pt modelId="{730CF956-FB65-401A-AAD9-FF6467244784}" type="pres">
      <dgm:prSet presAssocID="{C3F19ACA-E275-4564-B4C6-674C1D108BB9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838BFA30-06AD-418B-8DC3-C25F4B6191EE}" type="pres">
      <dgm:prSet presAssocID="{C3F19ACA-E275-4564-B4C6-674C1D108BB9}" presName="parentText" presStyleLbl="node1" presStyleIdx="0" presStyleCnt="1" custScaleY="36525" custLinFactNeighborY="-3983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3AC3BA-4DB5-4FC7-93D5-B6E89101CBDF}" type="pres">
      <dgm:prSet presAssocID="{C3F19ACA-E275-4564-B4C6-674C1D108BB9}" presName="negativeSpace" presStyleCnt="0"/>
      <dgm:spPr/>
    </dgm:pt>
    <dgm:pt modelId="{EC71C072-2172-4BDD-A77D-1A6574908C7C}" type="pres">
      <dgm:prSet presAssocID="{C3F19ACA-E275-4564-B4C6-674C1D108BB9}" presName="childText" presStyleLbl="conFgAcc1" presStyleIdx="0" presStyleCnt="1" custScaleY="749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18654F-BFA2-4AAF-917B-BBABFAC90E77}" srcId="{E9E2C193-2748-4D4A-833B-CE8B14990E28}" destId="{C3F19ACA-E275-4564-B4C6-674C1D108BB9}" srcOrd="0" destOrd="0" parTransId="{8AD2190F-1311-40C6-98D1-80247B84DC07}" sibTransId="{B3FD7E8B-4D0D-48DB-8D71-20E9CC72F77A}"/>
    <dgm:cxn modelId="{3A812B48-2456-4B4C-82D2-027F9EB61F3D}" srcId="{C3F19ACA-E275-4564-B4C6-674C1D108BB9}" destId="{07D8FDBA-DEFB-49D3-BCFB-313CC2D1C75B}" srcOrd="0" destOrd="0" parTransId="{2A65E16D-DA1D-4F44-AA94-2BFD0EDFBB9D}" sibTransId="{6706F552-AB71-425D-8628-61FE35485424}"/>
    <dgm:cxn modelId="{CEB09337-721C-47B8-9290-09A3623D99E0}" type="presOf" srcId="{A3774E9A-9784-4FB3-AEC5-1E60D137B006}" destId="{EC71C072-2172-4BDD-A77D-1A6574908C7C}" srcOrd="0" destOrd="1" presId="urn:microsoft.com/office/officeart/2005/8/layout/list1"/>
    <dgm:cxn modelId="{19D589F1-9010-4ACB-A668-C9C5791BDBD2}" type="presOf" srcId="{07D8FDBA-DEFB-49D3-BCFB-313CC2D1C75B}" destId="{EC71C072-2172-4BDD-A77D-1A6574908C7C}" srcOrd="0" destOrd="0" presId="urn:microsoft.com/office/officeart/2005/8/layout/list1"/>
    <dgm:cxn modelId="{627814CA-8EC2-4AB8-8465-D09E8CBE7A9E}" type="presOf" srcId="{C3F19ACA-E275-4564-B4C6-674C1D108BB9}" destId="{838BFA30-06AD-418B-8DC3-C25F4B6191EE}" srcOrd="1" destOrd="0" presId="urn:microsoft.com/office/officeart/2005/8/layout/list1"/>
    <dgm:cxn modelId="{4F64310A-177C-48A0-ADD9-0999695D171D}" srcId="{C3F19ACA-E275-4564-B4C6-674C1D108BB9}" destId="{A3774E9A-9784-4FB3-AEC5-1E60D137B006}" srcOrd="1" destOrd="0" parTransId="{2749B872-27C1-4582-83D5-5CCE2B7ED3D1}" sibTransId="{1427CFE3-D7D8-4182-8149-CB5842D4D9BC}"/>
    <dgm:cxn modelId="{DB713253-8DFC-47EF-8021-8310825E2D28}" type="presOf" srcId="{C3F19ACA-E275-4564-B4C6-674C1D108BB9}" destId="{730CF956-FB65-401A-AAD9-FF6467244784}" srcOrd="0" destOrd="0" presId="urn:microsoft.com/office/officeart/2005/8/layout/list1"/>
    <dgm:cxn modelId="{15E055AA-7290-4604-B95E-43B397C1BB08}" type="presOf" srcId="{E9E2C193-2748-4D4A-833B-CE8B14990E28}" destId="{0166199C-1F21-4C83-A5BB-FFF7AAB34E5B}" srcOrd="0" destOrd="0" presId="urn:microsoft.com/office/officeart/2005/8/layout/list1"/>
    <dgm:cxn modelId="{5605BDF2-6455-4551-9840-877703212E78}" type="presParOf" srcId="{0166199C-1F21-4C83-A5BB-FFF7AAB34E5B}" destId="{7FC5D79F-6387-4C71-B720-86EABE1AAE6B}" srcOrd="0" destOrd="0" presId="urn:microsoft.com/office/officeart/2005/8/layout/list1"/>
    <dgm:cxn modelId="{D10226A6-A33E-416D-9A1F-D618190CA919}" type="presParOf" srcId="{7FC5D79F-6387-4C71-B720-86EABE1AAE6B}" destId="{730CF956-FB65-401A-AAD9-FF6467244784}" srcOrd="0" destOrd="0" presId="urn:microsoft.com/office/officeart/2005/8/layout/list1"/>
    <dgm:cxn modelId="{F18F5D20-9BF1-4991-B8A6-8BEF6B93E074}" type="presParOf" srcId="{7FC5D79F-6387-4C71-B720-86EABE1AAE6B}" destId="{838BFA30-06AD-418B-8DC3-C25F4B6191EE}" srcOrd="1" destOrd="0" presId="urn:microsoft.com/office/officeart/2005/8/layout/list1"/>
    <dgm:cxn modelId="{B8FE9FEE-3252-491D-BBB9-EA564B0E5B9D}" type="presParOf" srcId="{0166199C-1F21-4C83-A5BB-FFF7AAB34E5B}" destId="{0B3AC3BA-4DB5-4FC7-93D5-B6E89101CBDF}" srcOrd="1" destOrd="0" presId="urn:microsoft.com/office/officeart/2005/8/layout/list1"/>
    <dgm:cxn modelId="{382D45F3-7A34-4E19-81FB-B20EE1C4ACE5}" type="presParOf" srcId="{0166199C-1F21-4C83-A5BB-FFF7AAB34E5B}" destId="{EC71C072-2172-4BDD-A77D-1A6574908C7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75F5D2E-F646-4E1C-9BB2-A39FE9185DB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D1CEC3-FB83-4FC1-917F-670A3C8F8125}">
      <dgm:prSet phldrT="[Text]"/>
      <dgm:spPr/>
      <dgm:t>
        <a:bodyPr/>
        <a:lstStyle/>
        <a:p>
          <a:r>
            <a:rPr lang="en" b="1" dirty="0" smtClean="0"/>
            <a:t>Onset of hypertension before 30 or after 50 years of age</a:t>
          </a:r>
          <a:endParaRPr lang="en-US" b="1" dirty="0"/>
        </a:p>
      </dgm:t>
    </dgm:pt>
    <dgm:pt modelId="{5225E9DF-9745-42A7-A753-603E1ECA5800}" type="parTrans" cxnId="{503A5C02-05B7-4871-AEA2-58D6B88C1506}">
      <dgm:prSet/>
      <dgm:spPr/>
      <dgm:t>
        <a:bodyPr/>
        <a:lstStyle/>
        <a:p>
          <a:endParaRPr lang="en-US"/>
        </a:p>
      </dgm:t>
    </dgm:pt>
    <dgm:pt modelId="{35C21DD9-083D-4375-BE4C-D97ADDBAFA06}" type="sibTrans" cxnId="{503A5C02-05B7-4871-AEA2-58D6B88C1506}">
      <dgm:prSet/>
      <dgm:spPr/>
      <dgm:t>
        <a:bodyPr/>
        <a:lstStyle/>
        <a:p>
          <a:endParaRPr lang="en-US"/>
        </a:p>
      </dgm:t>
    </dgm:pt>
    <dgm:pt modelId="{10CC82F8-A515-4141-8608-A696E76D7FA8}">
      <dgm:prSet phldrT="[Text]" custT="1"/>
      <dgm:spPr>
        <a:solidFill>
          <a:schemeClr val="accent1">
            <a:lumMod val="20000"/>
            <a:lumOff val="80000"/>
          </a:schemeClr>
        </a:solidFill>
        <a:ln w="12700" cap="rnd">
          <a:solidFill>
            <a:srgbClr val="0000CC"/>
          </a:solidFill>
        </a:ln>
      </dgm:spPr>
      <dgm:t>
        <a:bodyPr/>
        <a:lstStyle/>
        <a:p>
          <a:r>
            <a:rPr lang="en" sz="1700" dirty="0" smtClean="0">
              <a:solidFill>
                <a:schemeClr val="tx1"/>
              </a:solidFill>
            </a:rPr>
            <a:t>Sudden onset of hypertension, </a:t>
          </a:r>
          <a:r>
            <a:rPr lang="en" sz="1700" baseline="0" dirty="0" smtClean="0">
              <a:solidFill>
                <a:schemeClr val="tx1"/>
              </a:solidFill>
            </a:rPr>
            <a:t>worsening of previously well-controlled HTA and/or HTA refractory to the use of three or more antihypertensive drugs</a:t>
          </a:r>
          <a:endParaRPr lang="en-US" sz="1700" dirty="0">
            <a:solidFill>
              <a:schemeClr val="tx1"/>
            </a:solidFill>
          </a:endParaRPr>
        </a:p>
      </dgm:t>
    </dgm:pt>
    <dgm:pt modelId="{064C29F5-FE14-4E87-8AA0-D9CD2B953C99}" type="parTrans" cxnId="{B109AA46-5EC9-41BE-99E0-B224095743F0}">
      <dgm:prSet/>
      <dgm:spPr/>
      <dgm:t>
        <a:bodyPr/>
        <a:lstStyle/>
        <a:p>
          <a:endParaRPr lang="en-US"/>
        </a:p>
      </dgm:t>
    </dgm:pt>
    <dgm:pt modelId="{1AF95B24-0BB3-416D-AD0D-617BDD9FEE8D}" type="sibTrans" cxnId="{B109AA46-5EC9-41BE-99E0-B224095743F0}">
      <dgm:prSet/>
      <dgm:spPr/>
      <dgm:t>
        <a:bodyPr/>
        <a:lstStyle/>
        <a:p>
          <a:endParaRPr lang="en-US"/>
        </a:p>
      </dgm:t>
    </dgm:pt>
    <dgm:pt modelId="{CA79DE96-4FC3-4355-B56A-3FEE1411409F}">
      <dgm:prSet phldrT="[Text]" custT="1"/>
      <dgm:spPr/>
      <dgm:t>
        <a:bodyPr/>
        <a:lstStyle/>
        <a:p>
          <a:r>
            <a:rPr lang="en" sz="1600" b="1" dirty="0" smtClean="0"/>
            <a:t>Development </a:t>
          </a:r>
          <a:r>
            <a:rPr lang="en" sz="1600" b="1" smtClean="0"/>
            <a:t>of </a:t>
          </a:r>
          <a:r>
            <a:rPr lang="en" sz="1600" b="1" smtClean="0"/>
            <a:t>A</a:t>
          </a:r>
          <a:r>
            <a:rPr lang="sr-Latn-RS" sz="1600" b="1" smtClean="0"/>
            <a:t>K</a:t>
          </a:r>
          <a:r>
            <a:rPr lang="en" sz="1600" b="1" smtClean="0"/>
            <a:t>I </a:t>
          </a:r>
          <a:r>
            <a:rPr lang="en" sz="1600" b="1" baseline="0" dirty="0" smtClean="0"/>
            <a:t>or worsening after administration of </a:t>
          </a:r>
          <a:r>
            <a:rPr lang="en" sz="1600" b="1" i="1" baseline="0" dirty="0" smtClean="0"/>
            <a:t>ACE </a:t>
          </a:r>
          <a:r>
            <a:rPr lang="en" sz="1600" b="1" i="0" baseline="0" dirty="0" smtClean="0"/>
            <a:t>inhibitors or angiotensin receptor blockers</a:t>
          </a:r>
          <a:endParaRPr lang="en-US" sz="1600" b="1" dirty="0"/>
        </a:p>
      </dgm:t>
    </dgm:pt>
    <dgm:pt modelId="{BEF489F7-0390-43E6-896F-23CB9A0C77F0}" type="parTrans" cxnId="{A6A8F1E2-C5B1-46FA-A7BC-9594775BFFE3}">
      <dgm:prSet/>
      <dgm:spPr/>
      <dgm:t>
        <a:bodyPr/>
        <a:lstStyle/>
        <a:p>
          <a:endParaRPr lang="en-US"/>
        </a:p>
      </dgm:t>
    </dgm:pt>
    <dgm:pt modelId="{C67948A5-86CC-4CAB-8771-E5EFCFA68DBA}" type="sibTrans" cxnId="{A6A8F1E2-C5B1-46FA-A7BC-9594775BFFE3}">
      <dgm:prSet/>
      <dgm:spPr/>
      <dgm:t>
        <a:bodyPr/>
        <a:lstStyle/>
        <a:p>
          <a:endParaRPr lang="en-US"/>
        </a:p>
      </dgm:t>
    </dgm:pt>
    <dgm:pt modelId="{CEAAD685-7F1A-4FB1-9507-9928FFE808A2}">
      <dgm:prSet phldrT="[Text]" custT="1"/>
      <dgm:spPr>
        <a:solidFill>
          <a:schemeClr val="accent1">
            <a:lumMod val="20000"/>
            <a:lumOff val="80000"/>
          </a:schemeClr>
        </a:solidFill>
        <a:ln w="12700">
          <a:solidFill>
            <a:srgbClr val="0000CC"/>
          </a:solidFill>
        </a:ln>
      </dgm:spPr>
      <dgm:t>
        <a:bodyPr/>
        <a:lstStyle/>
        <a:p>
          <a:r>
            <a:rPr lang="en" sz="1700" dirty="0" smtClean="0">
              <a:solidFill>
                <a:schemeClr val="tx1"/>
              </a:solidFill>
            </a:rPr>
            <a:t>Unexplained difference in kidney size (more than 1.5 </a:t>
          </a:r>
          <a:r>
            <a:rPr lang="en" sz="1700" i="1" dirty="0" smtClean="0">
              <a:solidFill>
                <a:schemeClr val="tx1"/>
              </a:solidFill>
            </a:rPr>
            <a:t>cm </a:t>
          </a:r>
          <a:r>
            <a:rPr lang="en" sz="1700" i="0" dirty="0" smtClean="0">
              <a:solidFill>
                <a:schemeClr val="tx1"/>
              </a:solidFill>
            </a:rPr>
            <a:t>)</a:t>
          </a:r>
          <a:endParaRPr lang="en-US" sz="1700" dirty="0">
            <a:solidFill>
              <a:schemeClr val="tx1"/>
            </a:solidFill>
          </a:endParaRPr>
        </a:p>
      </dgm:t>
    </dgm:pt>
    <dgm:pt modelId="{3158CB6B-9354-440E-921E-C47A163F48F5}" type="parTrans" cxnId="{99BD1FDE-437A-476B-89F9-817C16EA1549}">
      <dgm:prSet/>
      <dgm:spPr/>
      <dgm:t>
        <a:bodyPr/>
        <a:lstStyle/>
        <a:p>
          <a:endParaRPr lang="en-US"/>
        </a:p>
      </dgm:t>
    </dgm:pt>
    <dgm:pt modelId="{DCDA9347-B90F-4560-897C-D8C44277AD28}" type="sibTrans" cxnId="{99BD1FDE-437A-476B-89F9-817C16EA1549}">
      <dgm:prSet/>
      <dgm:spPr/>
      <dgm:t>
        <a:bodyPr/>
        <a:lstStyle/>
        <a:p>
          <a:endParaRPr lang="en-US"/>
        </a:p>
      </dgm:t>
    </dgm:pt>
    <dgm:pt modelId="{2D0881B0-B2B3-49CC-A3DB-2FD9EF1BF9AF}">
      <dgm:prSet phldrT="[Text]" custT="1"/>
      <dgm:spPr/>
      <dgm:t>
        <a:bodyPr/>
        <a:lstStyle/>
        <a:p>
          <a:r>
            <a:rPr lang="en" sz="1600" b="1" dirty="0" smtClean="0">
              <a:solidFill>
                <a:schemeClr val="bg1"/>
              </a:solidFill>
            </a:rPr>
            <a:t>Sudden </a:t>
          </a:r>
          <a:r>
            <a:rPr lang="en" sz="1600" b="1" baseline="0" dirty="0" smtClean="0">
              <a:solidFill>
                <a:schemeClr val="bg1"/>
              </a:solidFill>
            </a:rPr>
            <a:t>onset of pulmonary edema and the presence of generalized atherosclerosis</a:t>
          </a:r>
          <a:endParaRPr lang="en-US" sz="1600" b="1" dirty="0"/>
        </a:p>
      </dgm:t>
    </dgm:pt>
    <dgm:pt modelId="{475BA779-7805-4171-9C47-8A85245DAB89}" type="parTrans" cxnId="{FFA14C73-7CA9-4966-A749-20435578652C}">
      <dgm:prSet/>
      <dgm:spPr/>
      <dgm:t>
        <a:bodyPr/>
        <a:lstStyle/>
        <a:p>
          <a:endParaRPr lang="en-US"/>
        </a:p>
      </dgm:t>
    </dgm:pt>
    <dgm:pt modelId="{57694C40-5949-4719-8516-B65480608F40}" type="sibTrans" cxnId="{FFA14C73-7CA9-4966-A749-20435578652C}">
      <dgm:prSet/>
      <dgm:spPr/>
      <dgm:t>
        <a:bodyPr/>
        <a:lstStyle/>
        <a:p>
          <a:endParaRPr lang="en-US"/>
        </a:p>
      </dgm:t>
    </dgm:pt>
    <dgm:pt modelId="{E3607356-C453-4D5A-A63B-A5D348D2AE9B}">
      <dgm:prSet phldrT="[Text]" custT="1"/>
      <dgm:spPr>
        <a:solidFill>
          <a:schemeClr val="accent1">
            <a:lumMod val="20000"/>
            <a:lumOff val="80000"/>
          </a:schemeClr>
        </a:solidFill>
        <a:ln w="12700">
          <a:solidFill>
            <a:srgbClr val="0000CC"/>
          </a:solidFill>
        </a:ln>
      </dgm:spPr>
      <dgm:t>
        <a:bodyPr/>
        <a:lstStyle/>
        <a:p>
          <a:r>
            <a:rPr lang="en" sz="1700" dirty="0" smtClean="0">
              <a:solidFill>
                <a:schemeClr val="tx1"/>
              </a:solidFill>
            </a:rPr>
            <a:t>Presence of </a:t>
          </a:r>
          <a:r>
            <a:rPr lang="en" sz="1700" baseline="0" dirty="0" smtClean="0">
              <a:solidFill>
                <a:schemeClr val="tx1"/>
              </a:solidFill>
            </a:rPr>
            <a:t>systolic-diastolic murmur over the abdominal aorta and/or renal arteries</a:t>
          </a:r>
          <a:endParaRPr lang="en-US" sz="1700" dirty="0">
            <a:solidFill>
              <a:schemeClr val="tx1"/>
            </a:solidFill>
          </a:endParaRPr>
        </a:p>
      </dgm:t>
    </dgm:pt>
    <dgm:pt modelId="{C26A5CA6-B32C-4061-AE36-944F15C31C51}" type="parTrans" cxnId="{D3414673-32B8-43C7-90EE-47184F084EAA}">
      <dgm:prSet/>
      <dgm:spPr/>
      <dgm:t>
        <a:bodyPr/>
        <a:lstStyle/>
        <a:p>
          <a:endParaRPr lang="en-US"/>
        </a:p>
      </dgm:t>
    </dgm:pt>
    <dgm:pt modelId="{B14DBA27-EC39-4FDB-A61C-9CDE0487CB69}" type="sibTrans" cxnId="{D3414673-32B8-43C7-90EE-47184F084EAA}">
      <dgm:prSet/>
      <dgm:spPr/>
      <dgm:t>
        <a:bodyPr/>
        <a:lstStyle/>
        <a:p>
          <a:endParaRPr lang="en-US"/>
        </a:p>
      </dgm:t>
    </dgm:pt>
    <dgm:pt modelId="{70426410-7CCD-4275-8378-33DEE822C473}">
      <dgm:prSet phldrT="[Text]" custT="1"/>
      <dgm:spPr>
        <a:solidFill>
          <a:schemeClr val="accent1">
            <a:lumMod val="20000"/>
            <a:lumOff val="80000"/>
          </a:schemeClr>
        </a:solidFill>
        <a:ln w="12700">
          <a:solidFill>
            <a:srgbClr val="0000CC"/>
          </a:solidFill>
        </a:ln>
      </dgm:spPr>
      <dgm:t>
        <a:bodyPr/>
        <a:lstStyle/>
        <a:p>
          <a:r>
            <a:rPr lang="en" altLang="en-US" sz="1700" dirty="0" smtClean="0"/>
            <a:t>Measurement of the maximum systolic flow through the aorta and renal artery determines the renal-aortic flow ratio (it is slower in the renal artery, if it is greater than 5, then stenosis is present from 70-100%)</a:t>
          </a:r>
          <a:endParaRPr lang="en-US" sz="1700" dirty="0">
            <a:solidFill>
              <a:schemeClr val="tx1"/>
            </a:solidFill>
          </a:endParaRPr>
        </a:p>
      </dgm:t>
    </dgm:pt>
    <dgm:pt modelId="{9E325EB8-3D49-4B0F-A117-66DD2CE214A4}" type="parTrans" cxnId="{964737BE-47D7-453E-808E-813C050C7D17}">
      <dgm:prSet/>
      <dgm:spPr/>
      <dgm:t>
        <a:bodyPr/>
        <a:lstStyle/>
        <a:p>
          <a:endParaRPr lang="en-US"/>
        </a:p>
      </dgm:t>
    </dgm:pt>
    <dgm:pt modelId="{45E2998B-4E47-4F4F-9DF9-6F7F743ED8B5}" type="sibTrans" cxnId="{964737BE-47D7-453E-808E-813C050C7D17}">
      <dgm:prSet/>
      <dgm:spPr/>
      <dgm:t>
        <a:bodyPr/>
        <a:lstStyle/>
        <a:p>
          <a:endParaRPr lang="en-US"/>
        </a:p>
      </dgm:t>
    </dgm:pt>
    <dgm:pt modelId="{AE2D3585-3838-4CB7-B6FE-99915178033C}" type="pres">
      <dgm:prSet presAssocID="{A75F5D2E-F646-4E1C-9BB2-A39FE9185DB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CD420FF-08F4-4E29-8FCC-6D3AF96C4A52}" type="pres">
      <dgm:prSet presAssocID="{0BD1CEC3-FB83-4FC1-917F-670A3C8F8125}" presName="composite" presStyleCnt="0"/>
      <dgm:spPr/>
    </dgm:pt>
    <dgm:pt modelId="{615FBB1F-843E-484C-A777-590097AE8CA2}" type="pres">
      <dgm:prSet presAssocID="{0BD1CEC3-FB83-4FC1-917F-670A3C8F8125}" presName="bentUpArrow1" presStyleLbl="alignImgPlace1" presStyleIdx="0" presStyleCnt="2" custLinFactNeighborX="6210" custLinFactNeighborY="7625"/>
      <dgm:spPr/>
    </dgm:pt>
    <dgm:pt modelId="{F292D2A9-7333-48FF-9DC2-FF9F2DC56BC8}" type="pres">
      <dgm:prSet presAssocID="{0BD1CEC3-FB83-4FC1-917F-670A3C8F8125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7AE7-48DE-48EF-A15A-8F7EC8C689A0}" type="pres">
      <dgm:prSet presAssocID="{0BD1CEC3-FB83-4FC1-917F-670A3C8F8125}" presName="ChildText" presStyleLbl="revTx" presStyleIdx="0" presStyleCnt="3" custScaleX="281599" custLinFactX="3911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2A1373-D893-4C50-AFDF-53653007A094}" type="pres">
      <dgm:prSet presAssocID="{35C21DD9-083D-4375-BE4C-D97ADDBAFA06}" presName="sibTrans" presStyleCnt="0"/>
      <dgm:spPr/>
    </dgm:pt>
    <dgm:pt modelId="{8B9ECEE2-8A58-4FE3-8E67-628AF932F283}" type="pres">
      <dgm:prSet presAssocID="{CA79DE96-4FC3-4355-B56A-3FEE1411409F}" presName="composite" presStyleCnt="0"/>
      <dgm:spPr/>
    </dgm:pt>
    <dgm:pt modelId="{ED6B1071-F00E-40BD-9999-ADFA163ADB1A}" type="pres">
      <dgm:prSet presAssocID="{CA79DE96-4FC3-4355-B56A-3FEE1411409F}" presName="bentUpArrow1" presStyleLbl="alignImgPlace1" presStyleIdx="1" presStyleCnt="2" custLinFactNeighborX="-8275" custLinFactNeighborY="7515"/>
      <dgm:spPr/>
    </dgm:pt>
    <dgm:pt modelId="{A4B3FCFE-0F0C-41E0-B75D-08A1ACD1DA3F}" type="pres">
      <dgm:prSet presAssocID="{CA79DE96-4FC3-4355-B56A-3FEE1411409F}" presName="ParentText" presStyleLbl="node1" presStyleIdx="1" presStyleCnt="3" custScaleX="118099" custScaleY="125519" custLinFactNeighborX="-31922" custLinFactNeighborY="-886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0D97F7-665E-40D5-8420-EF981BBEDCEF}" type="pres">
      <dgm:prSet presAssocID="{CA79DE96-4FC3-4355-B56A-3FEE1411409F}" presName="ChildText" presStyleLbl="revTx" presStyleIdx="1" presStyleCnt="3" custScaleX="290967" custScaleY="158399" custLinFactNeighborX="67073" custLinFactNeighborY="-162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FDB86B-BA66-492F-9165-705F6E799AB5}" type="pres">
      <dgm:prSet presAssocID="{C67948A5-86CC-4CAB-8771-E5EFCFA68DBA}" presName="sibTrans" presStyleCnt="0"/>
      <dgm:spPr/>
    </dgm:pt>
    <dgm:pt modelId="{C1CA782F-94C7-4C87-A27A-1FD8C62F8F16}" type="pres">
      <dgm:prSet presAssocID="{2D0881B0-B2B3-49CC-A3DB-2FD9EF1BF9AF}" presName="composite" presStyleCnt="0"/>
      <dgm:spPr/>
    </dgm:pt>
    <dgm:pt modelId="{29786AC2-E6B7-4176-B54F-ED57E285EC88}" type="pres">
      <dgm:prSet presAssocID="{2D0881B0-B2B3-49CC-A3DB-2FD9EF1BF9AF}" presName="ParentText" presStyleLbl="node1" presStyleIdx="2" presStyleCnt="3" custLinFactNeighborX="-328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889EA0-3CDF-400B-AD11-EED016FE3FF2}" type="pres">
      <dgm:prSet presAssocID="{2D0881B0-B2B3-49CC-A3DB-2FD9EF1BF9AF}" presName="FinalChildText" presStyleLbl="revTx" presStyleIdx="2" presStyleCnt="3" custScaleX="181092" custLinFactNeighborX="-2049" custLinFactNeighborY="-6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B838B4-D983-4B6E-AFD1-E7E75E2227F5}" type="presOf" srcId="{2D0881B0-B2B3-49CC-A3DB-2FD9EF1BF9AF}" destId="{29786AC2-E6B7-4176-B54F-ED57E285EC88}" srcOrd="0" destOrd="0" presId="urn:microsoft.com/office/officeart/2005/8/layout/StepDownProcess"/>
    <dgm:cxn modelId="{CE610E02-360D-4154-86DA-723662BDEAA5}" type="presOf" srcId="{10CC82F8-A515-4141-8608-A696E76D7FA8}" destId="{CC5F7AE7-48DE-48EF-A15A-8F7EC8C689A0}" srcOrd="0" destOrd="0" presId="urn:microsoft.com/office/officeart/2005/8/layout/StepDownProcess"/>
    <dgm:cxn modelId="{D3414673-32B8-43C7-90EE-47184F084EAA}" srcId="{2D0881B0-B2B3-49CC-A3DB-2FD9EF1BF9AF}" destId="{E3607356-C453-4D5A-A63B-A5D348D2AE9B}" srcOrd="0" destOrd="0" parTransId="{C26A5CA6-B32C-4061-AE36-944F15C31C51}" sibTransId="{B14DBA27-EC39-4FDB-A61C-9CDE0487CB69}"/>
    <dgm:cxn modelId="{503A5C02-05B7-4871-AEA2-58D6B88C1506}" srcId="{A75F5D2E-F646-4E1C-9BB2-A39FE9185DB8}" destId="{0BD1CEC3-FB83-4FC1-917F-670A3C8F8125}" srcOrd="0" destOrd="0" parTransId="{5225E9DF-9745-42A7-A753-603E1ECA5800}" sibTransId="{35C21DD9-083D-4375-BE4C-D97ADDBAFA06}"/>
    <dgm:cxn modelId="{47939AAD-DE7D-4F2A-A744-633549FC6409}" type="presOf" srcId="{0BD1CEC3-FB83-4FC1-917F-670A3C8F8125}" destId="{F292D2A9-7333-48FF-9DC2-FF9F2DC56BC8}" srcOrd="0" destOrd="0" presId="urn:microsoft.com/office/officeart/2005/8/layout/StepDownProcess"/>
    <dgm:cxn modelId="{D42677FA-660B-43C2-9FFC-293574CF4613}" type="presOf" srcId="{CEAAD685-7F1A-4FB1-9507-9928FFE808A2}" destId="{DE0D97F7-665E-40D5-8420-EF981BBEDCEF}" srcOrd="0" destOrd="0" presId="urn:microsoft.com/office/officeart/2005/8/layout/StepDownProcess"/>
    <dgm:cxn modelId="{8F0F785F-2D0E-45F7-B92F-56B016F9E069}" type="presOf" srcId="{E3607356-C453-4D5A-A63B-A5D348D2AE9B}" destId="{6B889EA0-3CDF-400B-AD11-EED016FE3FF2}" srcOrd="0" destOrd="0" presId="urn:microsoft.com/office/officeart/2005/8/layout/StepDownProcess"/>
    <dgm:cxn modelId="{22F64CEC-BF2C-4727-97BA-06B17E65B249}" type="presOf" srcId="{A75F5D2E-F646-4E1C-9BB2-A39FE9185DB8}" destId="{AE2D3585-3838-4CB7-B6FE-99915178033C}" srcOrd="0" destOrd="0" presId="urn:microsoft.com/office/officeart/2005/8/layout/StepDownProcess"/>
    <dgm:cxn modelId="{964737BE-47D7-453E-808E-813C050C7D17}" srcId="{CA79DE96-4FC3-4355-B56A-3FEE1411409F}" destId="{70426410-7CCD-4275-8378-33DEE822C473}" srcOrd="1" destOrd="0" parTransId="{9E325EB8-3D49-4B0F-A117-66DD2CE214A4}" sibTransId="{45E2998B-4E47-4F4F-9DF9-6F7F743ED8B5}"/>
    <dgm:cxn modelId="{B109AA46-5EC9-41BE-99E0-B224095743F0}" srcId="{0BD1CEC3-FB83-4FC1-917F-670A3C8F8125}" destId="{10CC82F8-A515-4141-8608-A696E76D7FA8}" srcOrd="0" destOrd="0" parTransId="{064C29F5-FE14-4E87-8AA0-D9CD2B953C99}" sibTransId="{1AF95B24-0BB3-416D-AD0D-617BDD9FEE8D}"/>
    <dgm:cxn modelId="{43E540F9-26FB-44C1-B097-E7B485394B6D}" type="presOf" srcId="{70426410-7CCD-4275-8378-33DEE822C473}" destId="{DE0D97F7-665E-40D5-8420-EF981BBEDCEF}" srcOrd="0" destOrd="1" presId="urn:microsoft.com/office/officeart/2005/8/layout/StepDownProcess"/>
    <dgm:cxn modelId="{BA38A015-86AE-41C5-B9CF-45FD98A979E1}" type="presOf" srcId="{CA79DE96-4FC3-4355-B56A-3FEE1411409F}" destId="{A4B3FCFE-0F0C-41E0-B75D-08A1ACD1DA3F}" srcOrd="0" destOrd="0" presId="urn:microsoft.com/office/officeart/2005/8/layout/StepDownProcess"/>
    <dgm:cxn modelId="{FFA14C73-7CA9-4966-A749-20435578652C}" srcId="{A75F5D2E-F646-4E1C-9BB2-A39FE9185DB8}" destId="{2D0881B0-B2B3-49CC-A3DB-2FD9EF1BF9AF}" srcOrd="2" destOrd="0" parTransId="{475BA779-7805-4171-9C47-8A85245DAB89}" sibTransId="{57694C40-5949-4719-8516-B65480608F40}"/>
    <dgm:cxn modelId="{A6A8F1E2-C5B1-46FA-A7BC-9594775BFFE3}" srcId="{A75F5D2E-F646-4E1C-9BB2-A39FE9185DB8}" destId="{CA79DE96-4FC3-4355-B56A-3FEE1411409F}" srcOrd="1" destOrd="0" parTransId="{BEF489F7-0390-43E6-896F-23CB9A0C77F0}" sibTransId="{C67948A5-86CC-4CAB-8771-E5EFCFA68DBA}"/>
    <dgm:cxn modelId="{99BD1FDE-437A-476B-89F9-817C16EA1549}" srcId="{CA79DE96-4FC3-4355-B56A-3FEE1411409F}" destId="{CEAAD685-7F1A-4FB1-9507-9928FFE808A2}" srcOrd="0" destOrd="0" parTransId="{3158CB6B-9354-440E-921E-C47A163F48F5}" sibTransId="{DCDA9347-B90F-4560-897C-D8C44277AD28}"/>
    <dgm:cxn modelId="{C53C43DF-9E8B-477A-B64D-9FC6A1C12EB7}" type="presParOf" srcId="{AE2D3585-3838-4CB7-B6FE-99915178033C}" destId="{0CD420FF-08F4-4E29-8FCC-6D3AF96C4A52}" srcOrd="0" destOrd="0" presId="urn:microsoft.com/office/officeart/2005/8/layout/StepDownProcess"/>
    <dgm:cxn modelId="{D0F2A5CB-3523-40A5-9DAF-5B1C2DB8A89A}" type="presParOf" srcId="{0CD420FF-08F4-4E29-8FCC-6D3AF96C4A52}" destId="{615FBB1F-843E-484C-A777-590097AE8CA2}" srcOrd="0" destOrd="0" presId="urn:microsoft.com/office/officeart/2005/8/layout/StepDownProcess"/>
    <dgm:cxn modelId="{937C9A12-B876-407E-9C50-E73B929BFE4E}" type="presParOf" srcId="{0CD420FF-08F4-4E29-8FCC-6D3AF96C4A52}" destId="{F292D2A9-7333-48FF-9DC2-FF9F2DC56BC8}" srcOrd="1" destOrd="0" presId="urn:microsoft.com/office/officeart/2005/8/layout/StepDownProcess"/>
    <dgm:cxn modelId="{A49D03DC-37AD-4236-A2F8-5EA7011CFC84}" type="presParOf" srcId="{0CD420FF-08F4-4E29-8FCC-6D3AF96C4A52}" destId="{CC5F7AE7-48DE-48EF-A15A-8F7EC8C689A0}" srcOrd="2" destOrd="0" presId="urn:microsoft.com/office/officeart/2005/8/layout/StepDownProcess"/>
    <dgm:cxn modelId="{05601541-D745-42E2-95B1-D07EC3A7F7E0}" type="presParOf" srcId="{AE2D3585-3838-4CB7-B6FE-99915178033C}" destId="{CB2A1373-D893-4C50-AFDF-53653007A094}" srcOrd="1" destOrd="0" presId="urn:microsoft.com/office/officeart/2005/8/layout/StepDownProcess"/>
    <dgm:cxn modelId="{C996E30F-E0ED-4468-8742-9D81D15078A5}" type="presParOf" srcId="{AE2D3585-3838-4CB7-B6FE-99915178033C}" destId="{8B9ECEE2-8A58-4FE3-8E67-628AF932F283}" srcOrd="2" destOrd="0" presId="urn:microsoft.com/office/officeart/2005/8/layout/StepDownProcess"/>
    <dgm:cxn modelId="{845B6007-ADA9-48AB-A94B-7C1A7909049D}" type="presParOf" srcId="{8B9ECEE2-8A58-4FE3-8E67-628AF932F283}" destId="{ED6B1071-F00E-40BD-9999-ADFA163ADB1A}" srcOrd="0" destOrd="0" presId="urn:microsoft.com/office/officeart/2005/8/layout/StepDownProcess"/>
    <dgm:cxn modelId="{8496FFD7-CCAC-4F27-8BCE-96FDE5EB0128}" type="presParOf" srcId="{8B9ECEE2-8A58-4FE3-8E67-628AF932F283}" destId="{A4B3FCFE-0F0C-41E0-B75D-08A1ACD1DA3F}" srcOrd="1" destOrd="0" presId="urn:microsoft.com/office/officeart/2005/8/layout/StepDownProcess"/>
    <dgm:cxn modelId="{B3039230-0F97-4561-95EA-AEF13736928E}" type="presParOf" srcId="{8B9ECEE2-8A58-4FE3-8E67-628AF932F283}" destId="{DE0D97F7-665E-40D5-8420-EF981BBEDCEF}" srcOrd="2" destOrd="0" presId="urn:microsoft.com/office/officeart/2005/8/layout/StepDownProcess"/>
    <dgm:cxn modelId="{E251DCBB-C42D-474B-BFA6-AF2226329E09}" type="presParOf" srcId="{AE2D3585-3838-4CB7-B6FE-99915178033C}" destId="{68FDB86B-BA66-492F-9165-705F6E799AB5}" srcOrd="3" destOrd="0" presId="urn:microsoft.com/office/officeart/2005/8/layout/StepDownProcess"/>
    <dgm:cxn modelId="{D6B4EC7C-DCD8-4F30-BA1B-EBB4AE5A5F0C}" type="presParOf" srcId="{AE2D3585-3838-4CB7-B6FE-99915178033C}" destId="{C1CA782F-94C7-4C87-A27A-1FD8C62F8F16}" srcOrd="4" destOrd="0" presId="urn:microsoft.com/office/officeart/2005/8/layout/StepDownProcess"/>
    <dgm:cxn modelId="{7CC83467-A643-4D83-A0C0-98E07DBE66BA}" type="presParOf" srcId="{C1CA782F-94C7-4C87-A27A-1FD8C62F8F16}" destId="{29786AC2-E6B7-4176-B54F-ED57E285EC88}" srcOrd="0" destOrd="0" presId="urn:microsoft.com/office/officeart/2005/8/layout/StepDownProcess"/>
    <dgm:cxn modelId="{2ED806BD-51DD-4D76-8D36-66BA2365C33C}" type="presParOf" srcId="{C1CA782F-94C7-4C87-A27A-1FD8C62F8F16}" destId="{6B889EA0-3CDF-400B-AD11-EED016FE3FF2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BEFB972-7A82-4F7B-8C2D-29FE8AE1B13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792AE3-EA9F-457C-BDFD-24D78C500C08}">
      <dgm:prSet phldrT="[Text]" custT="1"/>
      <dgm:spPr/>
      <dgm:t>
        <a:bodyPr/>
        <a:lstStyle/>
        <a:p>
          <a:r>
            <a:rPr lang="en" sz="2500" b="1" dirty="0" smtClean="0"/>
            <a:t>Diagnosis of RVHT</a:t>
          </a:r>
          <a:endParaRPr lang="en-US" sz="2500" b="1" dirty="0"/>
        </a:p>
      </dgm:t>
    </dgm:pt>
    <dgm:pt modelId="{6979E095-342E-43A3-A931-C05504AA75CF}" type="parTrans" cxnId="{DF7B18F8-508E-4B02-8A67-0CE138710857}">
      <dgm:prSet/>
      <dgm:spPr/>
      <dgm:t>
        <a:bodyPr/>
        <a:lstStyle/>
        <a:p>
          <a:endParaRPr lang="en-US"/>
        </a:p>
      </dgm:t>
    </dgm:pt>
    <dgm:pt modelId="{0C607BA3-7E25-41A1-9626-A26CD60EA312}" type="sibTrans" cxnId="{DF7B18F8-508E-4B02-8A67-0CE138710857}">
      <dgm:prSet/>
      <dgm:spPr/>
      <dgm:t>
        <a:bodyPr/>
        <a:lstStyle/>
        <a:p>
          <a:endParaRPr lang="en-US"/>
        </a:p>
      </dgm:t>
    </dgm:pt>
    <dgm:pt modelId="{187BEF51-698D-45AE-B9A9-BA31F91F9C0F}">
      <dgm:prSet phldrT="[Text]" custT="1"/>
      <dgm:spPr/>
      <dgm:t>
        <a:bodyPr/>
        <a:lstStyle/>
        <a:p>
          <a:r>
            <a:rPr lang="en" sz="2500" b="1" dirty="0" smtClean="0"/>
            <a:t>Lab analysis</a:t>
          </a:r>
          <a:endParaRPr lang="en-US" sz="2500" b="1" dirty="0"/>
        </a:p>
      </dgm:t>
    </dgm:pt>
    <dgm:pt modelId="{0A279AB8-ABEB-4CC5-B426-964D614C056B}" type="parTrans" cxnId="{1596148D-83BA-435C-9484-7399C2898C9E}">
      <dgm:prSet/>
      <dgm:spPr/>
      <dgm:t>
        <a:bodyPr/>
        <a:lstStyle/>
        <a:p>
          <a:endParaRPr lang="en-US"/>
        </a:p>
      </dgm:t>
    </dgm:pt>
    <dgm:pt modelId="{5CAB031F-CD91-4B08-9A5A-C8817D534114}" type="sibTrans" cxnId="{1596148D-83BA-435C-9484-7399C2898C9E}">
      <dgm:prSet/>
      <dgm:spPr/>
      <dgm:t>
        <a:bodyPr/>
        <a:lstStyle/>
        <a:p>
          <a:endParaRPr lang="en-US"/>
        </a:p>
      </dgm:t>
    </dgm:pt>
    <dgm:pt modelId="{835D66FE-8F93-45C6-A3F2-51CF29B51E03}">
      <dgm:prSet custT="1"/>
      <dgm:spPr/>
      <dgm:t>
        <a:bodyPr anchor="b"/>
        <a:lstStyle/>
        <a:p>
          <a:r>
            <a:rPr lang="en" altLang="en-US" sz="2100" dirty="0" smtClean="0"/>
            <a:t>Medical history (headache, confusion, nosebleeds, double vision, blurred vision)</a:t>
          </a:r>
          <a:endParaRPr lang="en-US" sz="2100" dirty="0"/>
        </a:p>
      </dgm:t>
    </dgm:pt>
    <dgm:pt modelId="{0EBD0334-504F-4FC1-9232-1A1DA23871CE}" type="parTrans" cxnId="{2E1B1628-D93E-4BC4-B7DB-6A05B6E830CE}">
      <dgm:prSet/>
      <dgm:spPr/>
      <dgm:t>
        <a:bodyPr/>
        <a:lstStyle/>
        <a:p>
          <a:endParaRPr lang="en-US"/>
        </a:p>
      </dgm:t>
    </dgm:pt>
    <dgm:pt modelId="{270E1E55-B337-4B29-BCF6-E11D04C37AF0}" type="sibTrans" cxnId="{2E1B1628-D93E-4BC4-B7DB-6A05B6E830CE}">
      <dgm:prSet/>
      <dgm:spPr/>
      <dgm:t>
        <a:bodyPr/>
        <a:lstStyle/>
        <a:p>
          <a:endParaRPr lang="en-US"/>
        </a:p>
      </dgm:t>
    </dgm:pt>
    <dgm:pt modelId="{0A922B15-6B55-4CE4-A297-4E927BDA9930}">
      <dgm:prSet custT="1"/>
      <dgm:spPr/>
      <dgm:t>
        <a:bodyPr anchor="b"/>
        <a:lstStyle/>
        <a:p>
          <a:r>
            <a:rPr lang="en" altLang="en-US" sz="2100" dirty="0" smtClean="0"/>
            <a:t>Physical examination (auscultation of renal arteries and aorta)</a:t>
          </a:r>
        </a:p>
      </dgm:t>
    </dgm:pt>
    <dgm:pt modelId="{8BC89887-0951-4F5F-898D-0036AFF72617}" type="parTrans" cxnId="{07652F84-01BD-4BDF-9B91-F2C7C1586F96}">
      <dgm:prSet/>
      <dgm:spPr/>
      <dgm:t>
        <a:bodyPr/>
        <a:lstStyle/>
        <a:p>
          <a:endParaRPr lang="en-US"/>
        </a:p>
      </dgm:t>
    </dgm:pt>
    <dgm:pt modelId="{458073F5-C75C-4AF9-9919-E910F1CF39D1}" type="sibTrans" cxnId="{07652F84-01BD-4BDF-9B91-F2C7C1586F96}">
      <dgm:prSet/>
      <dgm:spPr/>
      <dgm:t>
        <a:bodyPr/>
        <a:lstStyle/>
        <a:p>
          <a:endParaRPr lang="en-US"/>
        </a:p>
      </dgm:t>
    </dgm:pt>
    <dgm:pt modelId="{391911D2-E8F3-486B-B033-B69D1AA15974}">
      <dgm:prSet custT="1"/>
      <dgm:spPr/>
      <dgm:t>
        <a:bodyPr/>
        <a:lstStyle/>
        <a:p>
          <a:r>
            <a:rPr lang="en" altLang="en-US" sz="2100" dirty="0" smtClean="0"/>
            <a:t>Polycythemia, hypocalcemia, metabolic acidosis</a:t>
          </a:r>
          <a:endParaRPr lang="en-US" sz="2100" dirty="0"/>
        </a:p>
      </dgm:t>
    </dgm:pt>
    <dgm:pt modelId="{EC16DE3B-5D4A-4809-A1FD-59ED2DA1FA93}" type="parTrans" cxnId="{C38260D1-A126-4D06-BDDA-BFAADCC2DF27}">
      <dgm:prSet/>
      <dgm:spPr/>
      <dgm:t>
        <a:bodyPr/>
        <a:lstStyle/>
        <a:p>
          <a:endParaRPr lang="en-US"/>
        </a:p>
      </dgm:t>
    </dgm:pt>
    <dgm:pt modelId="{520F43DD-317E-440D-9D0B-2E76426111A9}" type="sibTrans" cxnId="{C38260D1-A126-4D06-BDDA-BFAADCC2DF27}">
      <dgm:prSet/>
      <dgm:spPr/>
      <dgm:t>
        <a:bodyPr/>
        <a:lstStyle/>
        <a:p>
          <a:endParaRPr lang="en-US"/>
        </a:p>
      </dgm:t>
    </dgm:pt>
    <dgm:pt modelId="{7F97F55A-18F2-4B9B-9E57-F5B1326832F5}">
      <dgm:prSet custT="1"/>
      <dgm:spPr/>
      <dgm:t>
        <a:bodyPr/>
        <a:lstStyle/>
        <a:p>
          <a:r>
            <a:rPr lang="en" altLang="en-US" sz="2100" smtClean="0"/>
            <a:t>PRA</a:t>
          </a:r>
          <a:r>
            <a:rPr lang="sr-Latn-RS" altLang="en-US" sz="2100" smtClean="0"/>
            <a:t> – plasma renin activity</a:t>
          </a:r>
          <a:r>
            <a:rPr lang="en" altLang="en-US" sz="2100" smtClean="0"/>
            <a:t> </a:t>
          </a:r>
          <a:r>
            <a:rPr lang="en" altLang="en-US" sz="2100" dirty="0" smtClean="0"/>
            <a:t>(unreliable test/are both renal arteries stenotic?)</a:t>
          </a:r>
        </a:p>
      </dgm:t>
    </dgm:pt>
    <dgm:pt modelId="{27D47B80-CEC7-4E09-85D6-1117CE1C4E21}" type="parTrans" cxnId="{BE04A7A3-B9B4-4B38-8B3C-E87AF172C2D5}">
      <dgm:prSet/>
      <dgm:spPr/>
      <dgm:t>
        <a:bodyPr/>
        <a:lstStyle/>
        <a:p>
          <a:endParaRPr lang="en-US"/>
        </a:p>
      </dgm:t>
    </dgm:pt>
    <dgm:pt modelId="{CDDB0C62-BC79-4B53-AEC1-28CABF9D6EF7}" type="sibTrans" cxnId="{BE04A7A3-B9B4-4B38-8B3C-E87AF172C2D5}">
      <dgm:prSet/>
      <dgm:spPr/>
      <dgm:t>
        <a:bodyPr/>
        <a:lstStyle/>
        <a:p>
          <a:endParaRPr lang="en-US"/>
        </a:p>
      </dgm:t>
    </dgm:pt>
    <dgm:pt modelId="{9E61ED71-4A5F-4FB5-902D-3FAC986E1CED}">
      <dgm:prSet custT="1"/>
      <dgm:spPr/>
      <dgm:t>
        <a:bodyPr/>
        <a:lstStyle/>
        <a:p>
          <a:r>
            <a:rPr lang="sr-Latn-RS" altLang="en-US" sz="2100" smtClean="0"/>
            <a:t>Ratio </a:t>
          </a:r>
          <a:r>
            <a:rPr lang="en" altLang="en-US" sz="2100" smtClean="0"/>
            <a:t>PRA </a:t>
          </a:r>
          <a:r>
            <a:rPr lang="en" altLang="en-US" sz="2100" dirty="0" smtClean="0"/>
            <a:t>of the left and right kidneys of healthy and diseased kidneys greater than 1.5-2 indicates significant stenosis</a:t>
          </a:r>
        </a:p>
      </dgm:t>
    </dgm:pt>
    <dgm:pt modelId="{360379D1-34F0-476A-83B8-15782AA1468E}" type="parTrans" cxnId="{5D97E633-474A-4780-BCF0-EE8B46EF39B3}">
      <dgm:prSet/>
      <dgm:spPr/>
      <dgm:t>
        <a:bodyPr/>
        <a:lstStyle/>
        <a:p>
          <a:endParaRPr lang="en-US"/>
        </a:p>
      </dgm:t>
    </dgm:pt>
    <dgm:pt modelId="{928A0B30-D2BF-4764-96CB-BD82FED6E2C7}" type="sibTrans" cxnId="{5D97E633-474A-4780-BCF0-EE8B46EF39B3}">
      <dgm:prSet/>
      <dgm:spPr/>
      <dgm:t>
        <a:bodyPr/>
        <a:lstStyle/>
        <a:p>
          <a:endParaRPr lang="en-US"/>
        </a:p>
      </dgm:t>
    </dgm:pt>
    <dgm:pt modelId="{9C1B17B2-5F67-4B5A-A0BD-74DE916E6524}">
      <dgm:prSet custT="1"/>
      <dgm:spPr/>
      <dgm:t>
        <a:bodyPr/>
        <a:lstStyle/>
        <a:p>
          <a:r>
            <a:rPr lang="en" altLang="en-US" sz="2100" dirty="0" smtClean="0"/>
            <a:t>The captopril test involves determination of PRA before </a:t>
          </a:r>
          <a:r>
            <a:rPr lang="en" altLang="en-US" sz="2100" smtClean="0"/>
            <a:t>and </a:t>
          </a:r>
          <a:r>
            <a:rPr lang="en" altLang="en-US" sz="2100" smtClean="0"/>
            <a:t>1</a:t>
          </a:r>
          <a:r>
            <a:rPr lang="en" altLang="en-US" sz="2100" i="1" baseline="0" smtClean="0"/>
            <a:t>h</a:t>
          </a:r>
          <a:r>
            <a:rPr lang="en" altLang="en-US" sz="2100" baseline="0" smtClean="0"/>
            <a:t> </a:t>
          </a:r>
          <a:r>
            <a:rPr lang="en" altLang="en-US" sz="2100" dirty="0" smtClean="0"/>
            <a:t>after giving 50 </a:t>
          </a:r>
          <a:r>
            <a:rPr lang="en" altLang="en-US" sz="2100" i="1" dirty="0" smtClean="0"/>
            <a:t>mg</a:t>
          </a:r>
          <a:r>
            <a:rPr lang="en" altLang="en-US" sz="2100" dirty="0" smtClean="0"/>
            <a:t> captopril</a:t>
          </a:r>
        </a:p>
      </dgm:t>
    </dgm:pt>
    <dgm:pt modelId="{BA1DCB2E-24CB-4CA7-9D38-2F6D65DF21D9}" type="parTrans" cxnId="{C4E5309C-C376-4A64-9DE3-DD6F4E55F60A}">
      <dgm:prSet/>
      <dgm:spPr/>
      <dgm:t>
        <a:bodyPr/>
        <a:lstStyle/>
        <a:p>
          <a:endParaRPr lang="en-US"/>
        </a:p>
      </dgm:t>
    </dgm:pt>
    <dgm:pt modelId="{288EAAA8-5E38-48A2-A140-749E049668DA}" type="sibTrans" cxnId="{C4E5309C-C376-4A64-9DE3-DD6F4E55F60A}">
      <dgm:prSet/>
      <dgm:spPr/>
      <dgm:t>
        <a:bodyPr/>
        <a:lstStyle/>
        <a:p>
          <a:endParaRPr lang="en-US"/>
        </a:p>
      </dgm:t>
    </dgm:pt>
    <dgm:pt modelId="{2D196065-1513-46CB-83E3-AB1D49F39B0F}">
      <dgm:prSet custT="1"/>
      <dgm:spPr/>
      <dgm:t>
        <a:bodyPr/>
        <a:lstStyle/>
        <a:p>
          <a:r>
            <a:rPr lang="en-US" sz="2100" smtClean="0"/>
            <a:t>In patients with RVHT, the PRA value increases by more than 150% compared to the initial values</a:t>
          </a:r>
          <a:endParaRPr lang="en" altLang="en-US" sz="2100" dirty="0" smtClean="0"/>
        </a:p>
      </dgm:t>
    </dgm:pt>
    <dgm:pt modelId="{520A9D4F-5E8F-4693-9343-4B0296883507}" type="parTrans" cxnId="{6E742512-B8A7-4479-9915-3368F324A47A}">
      <dgm:prSet/>
      <dgm:spPr/>
      <dgm:t>
        <a:bodyPr/>
        <a:lstStyle/>
        <a:p>
          <a:endParaRPr lang="en-US"/>
        </a:p>
      </dgm:t>
    </dgm:pt>
    <dgm:pt modelId="{4E56A377-ECC2-4446-B89C-1C66AC3245E8}" type="sibTrans" cxnId="{6E742512-B8A7-4479-9915-3368F324A47A}">
      <dgm:prSet/>
      <dgm:spPr/>
      <dgm:t>
        <a:bodyPr/>
        <a:lstStyle/>
        <a:p>
          <a:endParaRPr lang="en-US"/>
        </a:p>
      </dgm:t>
    </dgm:pt>
    <dgm:pt modelId="{55AA3913-154E-4804-B9D9-1A0E651B22B8}" type="pres">
      <dgm:prSet presAssocID="{5BEFB972-7A82-4F7B-8C2D-29FE8AE1B13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4AACAA-7EC3-4D30-A7C9-78EF4B4AF531}" type="pres">
      <dgm:prSet presAssocID="{E4792AE3-EA9F-457C-BDFD-24D78C500C08}" presName="parentLin" presStyleCnt="0"/>
      <dgm:spPr/>
    </dgm:pt>
    <dgm:pt modelId="{1F3E6686-426A-4799-8A0C-81AD87EC6434}" type="pres">
      <dgm:prSet presAssocID="{E4792AE3-EA9F-457C-BDFD-24D78C500C08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61A5A76F-1DC7-4E5C-B9F9-9DA1ECDBC345}" type="pres">
      <dgm:prSet presAssocID="{E4792AE3-EA9F-457C-BDFD-24D78C500C08}" presName="parentText" presStyleLbl="node1" presStyleIdx="0" presStyleCnt="2" custScaleY="44786" custLinFactNeighborY="-6778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DDF6F3-2852-495D-869C-67A3B61D6C33}" type="pres">
      <dgm:prSet presAssocID="{E4792AE3-EA9F-457C-BDFD-24D78C500C08}" presName="negativeSpace" presStyleCnt="0"/>
      <dgm:spPr/>
    </dgm:pt>
    <dgm:pt modelId="{66E7B53E-7680-4F51-9270-FD16FFC6002D}" type="pres">
      <dgm:prSet presAssocID="{E4792AE3-EA9F-457C-BDFD-24D78C500C08}" presName="childText" presStyleLbl="conFgAcc1" presStyleIdx="0" presStyleCnt="2" custScaleY="76763" custLinFactNeighborY="-62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8938A7-9ED9-4174-96F6-4764F06EA844}" type="pres">
      <dgm:prSet presAssocID="{0C607BA3-7E25-41A1-9626-A26CD60EA312}" presName="spaceBetweenRectangles" presStyleCnt="0"/>
      <dgm:spPr/>
    </dgm:pt>
    <dgm:pt modelId="{AFBAEBBA-E213-4DDC-9814-23CA0332123C}" type="pres">
      <dgm:prSet presAssocID="{187BEF51-698D-45AE-B9A9-BA31F91F9C0F}" presName="parentLin" presStyleCnt="0"/>
      <dgm:spPr/>
    </dgm:pt>
    <dgm:pt modelId="{4C4B683D-D61B-46D9-A81D-9C1B31C9317E}" type="pres">
      <dgm:prSet presAssocID="{187BEF51-698D-45AE-B9A9-BA31F91F9C0F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8359ED92-4754-45CD-9BEC-AF42637DCCE0}" type="pres">
      <dgm:prSet presAssocID="{187BEF51-698D-45AE-B9A9-BA31F91F9C0F}" presName="parentText" presStyleLbl="node1" presStyleIdx="1" presStyleCnt="2" custScaleY="50468" custLinFactNeighborY="-1762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730309-5F03-409F-8D73-89248F500607}" type="pres">
      <dgm:prSet presAssocID="{187BEF51-698D-45AE-B9A9-BA31F91F9C0F}" presName="negativeSpace" presStyleCnt="0"/>
      <dgm:spPr/>
    </dgm:pt>
    <dgm:pt modelId="{71C83DC2-2FB5-4999-A536-5DC047B47A01}" type="pres">
      <dgm:prSet presAssocID="{187BEF51-698D-45AE-B9A9-BA31F91F9C0F}" presName="childText" presStyleLbl="conFgAcc1" presStyleIdx="1" presStyleCnt="2" custLinFactNeighborX="731" custLinFactNeighborY="-85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8260D1-A126-4D06-BDDA-BFAADCC2DF27}" srcId="{187BEF51-698D-45AE-B9A9-BA31F91F9C0F}" destId="{391911D2-E8F3-486B-B033-B69D1AA15974}" srcOrd="0" destOrd="0" parTransId="{EC16DE3B-5D4A-4809-A1FD-59ED2DA1FA93}" sibTransId="{520F43DD-317E-440D-9D0B-2E76426111A9}"/>
    <dgm:cxn modelId="{3DBBF850-32B0-44F6-A3F1-3D840ED3D05C}" type="presOf" srcId="{391911D2-E8F3-486B-B033-B69D1AA15974}" destId="{71C83DC2-2FB5-4999-A536-5DC047B47A01}" srcOrd="0" destOrd="0" presId="urn:microsoft.com/office/officeart/2005/8/layout/list1"/>
    <dgm:cxn modelId="{FB565558-610E-4E38-952A-225689DE378A}" type="presOf" srcId="{835D66FE-8F93-45C6-A3F2-51CF29B51E03}" destId="{66E7B53E-7680-4F51-9270-FD16FFC6002D}" srcOrd="0" destOrd="0" presId="urn:microsoft.com/office/officeart/2005/8/layout/list1"/>
    <dgm:cxn modelId="{DF7B18F8-508E-4B02-8A67-0CE138710857}" srcId="{5BEFB972-7A82-4F7B-8C2D-29FE8AE1B130}" destId="{E4792AE3-EA9F-457C-BDFD-24D78C500C08}" srcOrd="0" destOrd="0" parTransId="{6979E095-342E-43A3-A931-C05504AA75CF}" sibTransId="{0C607BA3-7E25-41A1-9626-A26CD60EA312}"/>
    <dgm:cxn modelId="{6E742512-B8A7-4479-9915-3368F324A47A}" srcId="{187BEF51-698D-45AE-B9A9-BA31F91F9C0F}" destId="{2D196065-1513-46CB-83E3-AB1D49F39B0F}" srcOrd="4" destOrd="0" parTransId="{520A9D4F-5E8F-4693-9343-4B0296883507}" sibTransId="{4E56A377-ECC2-4446-B89C-1C66AC3245E8}"/>
    <dgm:cxn modelId="{EF1DDC93-A936-4139-AD14-7E4BBCD7FF30}" type="presOf" srcId="{E4792AE3-EA9F-457C-BDFD-24D78C500C08}" destId="{1F3E6686-426A-4799-8A0C-81AD87EC6434}" srcOrd="0" destOrd="0" presId="urn:microsoft.com/office/officeart/2005/8/layout/list1"/>
    <dgm:cxn modelId="{22E69DDF-1F24-435E-A106-5471E106889E}" type="presOf" srcId="{187BEF51-698D-45AE-B9A9-BA31F91F9C0F}" destId="{8359ED92-4754-45CD-9BEC-AF42637DCCE0}" srcOrd="1" destOrd="0" presId="urn:microsoft.com/office/officeart/2005/8/layout/list1"/>
    <dgm:cxn modelId="{BE04A7A3-B9B4-4B38-8B3C-E87AF172C2D5}" srcId="{187BEF51-698D-45AE-B9A9-BA31F91F9C0F}" destId="{7F97F55A-18F2-4B9B-9E57-F5B1326832F5}" srcOrd="1" destOrd="0" parTransId="{27D47B80-CEC7-4E09-85D6-1117CE1C4E21}" sibTransId="{CDDB0C62-BC79-4B53-AEC1-28CABF9D6EF7}"/>
    <dgm:cxn modelId="{5D97E633-474A-4780-BCF0-EE8B46EF39B3}" srcId="{187BEF51-698D-45AE-B9A9-BA31F91F9C0F}" destId="{9E61ED71-4A5F-4FB5-902D-3FAC986E1CED}" srcOrd="2" destOrd="0" parTransId="{360379D1-34F0-476A-83B8-15782AA1468E}" sibTransId="{928A0B30-D2BF-4764-96CB-BD82FED6E2C7}"/>
    <dgm:cxn modelId="{52CD9E67-C8C7-48EF-B130-1616291D96F9}" type="presOf" srcId="{9E61ED71-4A5F-4FB5-902D-3FAC986E1CED}" destId="{71C83DC2-2FB5-4999-A536-5DC047B47A01}" srcOrd="0" destOrd="2" presId="urn:microsoft.com/office/officeart/2005/8/layout/list1"/>
    <dgm:cxn modelId="{CD0F11AB-7F14-4EC6-8211-67E270F00ADF}" type="presOf" srcId="{9C1B17B2-5F67-4B5A-A0BD-74DE916E6524}" destId="{71C83DC2-2FB5-4999-A536-5DC047B47A01}" srcOrd="0" destOrd="3" presId="urn:microsoft.com/office/officeart/2005/8/layout/list1"/>
    <dgm:cxn modelId="{2E1B1628-D93E-4BC4-B7DB-6A05B6E830CE}" srcId="{E4792AE3-EA9F-457C-BDFD-24D78C500C08}" destId="{835D66FE-8F93-45C6-A3F2-51CF29B51E03}" srcOrd="0" destOrd="0" parTransId="{0EBD0334-504F-4FC1-9232-1A1DA23871CE}" sibTransId="{270E1E55-B337-4B29-BCF6-E11D04C37AF0}"/>
    <dgm:cxn modelId="{07652F84-01BD-4BDF-9B91-F2C7C1586F96}" srcId="{E4792AE3-EA9F-457C-BDFD-24D78C500C08}" destId="{0A922B15-6B55-4CE4-A297-4E927BDA9930}" srcOrd="1" destOrd="0" parTransId="{8BC89887-0951-4F5F-898D-0036AFF72617}" sibTransId="{458073F5-C75C-4AF9-9919-E910F1CF39D1}"/>
    <dgm:cxn modelId="{A951FACB-1D28-4249-ADD0-9F45EE7DF8B6}" type="presOf" srcId="{2D196065-1513-46CB-83E3-AB1D49F39B0F}" destId="{71C83DC2-2FB5-4999-A536-5DC047B47A01}" srcOrd="0" destOrd="4" presId="urn:microsoft.com/office/officeart/2005/8/layout/list1"/>
    <dgm:cxn modelId="{1596148D-83BA-435C-9484-7399C2898C9E}" srcId="{5BEFB972-7A82-4F7B-8C2D-29FE8AE1B130}" destId="{187BEF51-698D-45AE-B9A9-BA31F91F9C0F}" srcOrd="1" destOrd="0" parTransId="{0A279AB8-ABEB-4CC5-B426-964D614C056B}" sibTransId="{5CAB031F-CD91-4B08-9A5A-C8817D534114}"/>
    <dgm:cxn modelId="{295C0AC5-1B35-429F-A5E2-191D9BB7B6B3}" type="presOf" srcId="{E4792AE3-EA9F-457C-BDFD-24D78C500C08}" destId="{61A5A76F-1DC7-4E5C-B9F9-9DA1ECDBC345}" srcOrd="1" destOrd="0" presId="urn:microsoft.com/office/officeart/2005/8/layout/list1"/>
    <dgm:cxn modelId="{63EB1000-488E-4DA3-97ED-A1B921FE47D9}" type="presOf" srcId="{187BEF51-698D-45AE-B9A9-BA31F91F9C0F}" destId="{4C4B683D-D61B-46D9-A81D-9C1B31C9317E}" srcOrd="0" destOrd="0" presId="urn:microsoft.com/office/officeart/2005/8/layout/list1"/>
    <dgm:cxn modelId="{873F93B2-6E0D-464F-9A5C-EFA1A4D77774}" type="presOf" srcId="{5BEFB972-7A82-4F7B-8C2D-29FE8AE1B130}" destId="{55AA3913-154E-4804-B9D9-1A0E651B22B8}" srcOrd="0" destOrd="0" presId="urn:microsoft.com/office/officeart/2005/8/layout/list1"/>
    <dgm:cxn modelId="{C4E5309C-C376-4A64-9DE3-DD6F4E55F60A}" srcId="{187BEF51-698D-45AE-B9A9-BA31F91F9C0F}" destId="{9C1B17B2-5F67-4B5A-A0BD-74DE916E6524}" srcOrd="3" destOrd="0" parTransId="{BA1DCB2E-24CB-4CA7-9D38-2F6D65DF21D9}" sibTransId="{288EAAA8-5E38-48A2-A140-749E049668DA}"/>
    <dgm:cxn modelId="{6DCE1C37-0287-4B69-BC73-6BB1E83FC1A4}" type="presOf" srcId="{7F97F55A-18F2-4B9B-9E57-F5B1326832F5}" destId="{71C83DC2-2FB5-4999-A536-5DC047B47A01}" srcOrd="0" destOrd="1" presId="urn:microsoft.com/office/officeart/2005/8/layout/list1"/>
    <dgm:cxn modelId="{A587E539-9CBB-4231-9BFE-FE4744EFFD8A}" type="presOf" srcId="{0A922B15-6B55-4CE4-A297-4E927BDA9930}" destId="{66E7B53E-7680-4F51-9270-FD16FFC6002D}" srcOrd="0" destOrd="1" presId="urn:microsoft.com/office/officeart/2005/8/layout/list1"/>
    <dgm:cxn modelId="{C92576A5-E57F-4D89-9F53-8DAB7D08D93B}" type="presParOf" srcId="{55AA3913-154E-4804-B9D9-1A0E651B22B8}" destId="{6A4AACAA-7EC3-4D30-A7C9-78EF4B4AF531}" srcOrd="0" destOrd="0" presId="urn:microsoft.com/office/officeart/2005/8/layout/list1"/>
    <dgm:cxn modelId="{7120816A-13D2-4A67-BD22-4750A547B64C}" type="presParOf" srcId="{6A4AACAA-7EC3-4D30-A7C9-78EF4B4AF531}" destId="{1F3E6686-426A-4799-8A0C-81AD87EC6434}" srcOrd="0" destOrd="0" presId="urn:microsoft.com/office/officeart/2005/8/layout/list1"/>
    <dgm:cxn modelId="{0B7F45DF-D168-4538-AFE9-587FB5DEA410}" type="presParOf" srcId="{6A4AACAA-7EC3-4D30-A7C9-78EF4B4AF531}" destId="{61A5A76F-1DC7-4E5C-B9F9-9DA1ECDBC345}" srcOrd="1" destOrd="0" presId="urn:microsoft.com/office/officeart/2005/8/layout/list1"/>
    <dgm:cxn modelId="{AB426A5E-7E9C-40ED-B796-BB4939919469}" type="presParOf" srcId="{55AA3913-154E-4804-B9D9-1A0E651B22B8}" destId="{6CDDF6F3-2852-495D-869C-67A3B61D6C33}" srcOrd="1" destOrd="0" presId="urn:microsoft.com/office/officeart/2005/8/layout/list1"/>
    <dgm:cxn modelId="{A74B90A8-EEA9-41E3-AEE0-DD25B466204A}" type="presParOf" srcId="{55AA3913-154E-4804-B9D9-1A0E651B22B8}" destId="{66E7B53E-7680-4F51-9270-FD16FFC6002D}" srcOrd="2" destOrd="0" presId="urn:microsoft.com/office/officeart/2005/8/layout/list1"/>
    <dgm:cxn modelId="{0DF63288-F86A-4375-B8E9-77922014B957}" type="presParOf" srcId="{55AA3913-154E-4804-B9D9-1A0E651B22B8}" destId="{598938A7-9ED9-4174-96F6-4764F06EA844}" srcOrd="3" destOrd="0" presId="urn:microsoft.com/office/officeart/2005/8/layout/list1"/>
    <dgm:cxn modelId="{BC8940B0-D72C-49BB-BDEA-4F9A764098BD}" type="presParOf" srcId="{55AA3913-154E-4804-B9D9-1A0E651B22B8}" destId="{AFBAEBBA-E213-4DDC-9814-23CA0332123C}" srcOrd="4" destOrd="0" presId="urn:microsoft.com/office/officeart/2005/8/layout/list1"/>
    <dgm:cxn modelId="{7433A4B4-16F4-4E39-959B-578A660F962A}" type="presParOf" srcId="{AFBAEBBA-E213-4DDC-9814-23CA0332123C}" destId="{4C4B683D-D61B-46D9-A81D-9C1B31C9317E}" srcOrd="0" destOrd="0" presId="urn:microsoft.com/office/officeart/2005/8/layout/list1"/>
    <dgm:cxn modelId="{40B20F83-0E5D-462C-98F4-B63B831B793C}" type="presParOf" srcId="{AFBAEBBA-E213-4DDC-9814-23CA0332123C}" destId="{8359ED92-4754-45CD-9BEC-AF42637DCCE0}" srcOrd="1" destOrd="0" presId="urn:microsoft.com/office/officeart/2005/8/layout/list1"/>
    <dgm:cxn modelId="{38A1EA6E-1E08-4B4A-B97B-0F309BD0BA99}" type="presParOf" srcId="{55AA3913-154E-4804-B9D9-1A0E651B22B8}" destId="{A6730309-5F03-409F-8D73-89248F500607}" srcOrd="5" destOrd="0" presId="urn:microsoft.com/office/officeart/2005/8/layout/list1"/>
    <dgm:cxn modelId="{B5700B9C-5D91-4053-9514-FBA20A679404}" type="presParOf" srcId="{55AA3913-154E-4804-B9D9-1A0E651B22B8}" destId="{71C83DC2-2FB5-4999-A536-5DC047B47A0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C9D46E3-EC1C-4E56-A5AD-7C903E955391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B83E62-8ABC-472A-85DF-0C3D2A08B812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" altLang="en-US" sz="1600" b="1" dirty="0" smtClean="0">
              <a:solidFill>
                <a:srgbClr val="0000CC"/>
              </a:solidFill>
            </a:rPr>
            <a:t>Dynamic scintigraphy and captopyl test</a:t>
          </a:r>
          <a:endParaRPr lang="sr-Cyrl-RS" altLang="en-US" sz="1600" b="1" dirty="0" smtClean="0"/>
        </a:p>
        <a:p>
          <a:pPr>
            <a:spcAft>
              <a:spcPts val="0"/>
            </a:spcAft>
          </a:pPr>
          <a:r>
            <a:rPr lang="en" altLang="en-US" sz="1600" dirty="0" smtClean="0"/>
            <a:t>The first segment of the renographic curve indicates the sudden arrival of blood in the kidney</a:t>
          </a:r>
          <a:endParaRPr lang="en-US" sz="1600" dirty="0" smtClean="0"/>
        </a:p>
        <a:p>
          <a:pPr>
            <a:spcAft>
              <a:spcPts val="0"/>
            </a:spcAft>
          </a:pPr>
          <a:r>
            <a:rPr lang="en" altLang="en-US" sz="1600" i="1" dirty="0" smtClean="0"/>
            <a:t>II </a:t>
          </a:r>
          <a:r>
            <a:rPr lang="en" altLang="en-US" sz="1600" dirty="0" smtClean="0"/>
            <a:t>oblique segment corresponds to glomerular filtration</a:t>
          </a:r>
        </a:p>
        <a:p>
          <a:pPr>
            <a:spcAft>
              <a:spcPts val="0"/>
            </a:spcAft>
          </a:pPr>
          <a:r>
            <a:rPr lang="en" altLang="en-US" sz="1600" i="1" dirty="0" smtClean="0"/>
            <a:t>The III </a:t>
          </a:r>
          <a:r>
            <a:rPr lang="en" altLang="en-US" sz="1600" dirty="0" smtClean="0"/>
            <a:t>descending segment indicates the elimination of the radiopharmaceutical</a:t>
          </a:r>
        </a:p>
        <a:p>
          <a:pPr>
            <a:spcAft>
              <a:spcPts val="0"/>
            </a:spcAft>
          </a:pPr>
          <a:r>
            <a:rPr lang="en" altLang="en-US" sz="1600" dirty="0" smtClean="0"/>
            <a:t>The captopril radionuclide test is used to detect functionally significant stenosis and is significantly more specific and sensitive than classic scintigraphy.</a:t>
          </a:r>
        </a:p>
        <a:p>
          <a:pPr>
            <a:spcAft>
              <a:spcPts val="0"/>
            </a:spcAft>
          </a:pPr>
          <a:r>
            <a:rPr lang="en" altLang="en-US" sz="1600" dirty="0" smtClean="0"/>
            <a:t>It is done by applying the radiopharmaceutical again 24 </a:t>
          </a:r>
          <a:r>
            <a:rPr lang="en" altLang="en-US" sz="1600" i="1" baseline="30000" dirty="0" smtClean="0"/>
            <a:t>hours </a:t>
          </a:r>
          <a:r>
            <a:rPr lang="en" altLang="en-US" sz="1600" dirty="0" smtClean="0"/>
            <a:t>after the dynamic scintigraphy, but the patient takes captopril in a dose of 25-50 </a:t>
          </a:r>
          <a:r>
            <a:rPr lang="en" altLang="en-US" sz="1600" i="1" smtClean="0"/>
            <a:t>mg </a:t>
          </a:r>
          <a:r>
            <a:rPr lang="en" altLang="en-US" sz="1600" i="1" smtClean="0"/>
            <a:t>1</a:t>
          </a:r>
          <a:r>
            <a:rPr lang="sr-Latn-RS" altLang="en-US" sz="1600" i="1" smtClean="0"/>
            <a:t>h before </a:t>
          </a:r>
          <a:endParaRPr lang="sr-Cyrl-RS" altLang="en-US" sz="1600" dirty="0" smtClean="0"/>
        </a:p>
        <a:p>
          <a:pPr>
            <a:spcAft>
              <a:spcPts val="0"/>
            </a:spcAft>
          </a:pPr>
          <a:r>
            <a:rPr lang="en" altLang="en-US" sz="1600" dirty="0" smtClean="0"/>
            <a:t>Baseline radiorenogram shows slower radiopharmaceutical uptake by the left kidney compared to the right, but the time of reaching the maximum activity is the same (A). </a:t>
          </a:r>
          <a:r>
            <a:rPr lang="en" altLang="en-US" sz="1600" dirty="0" smtClean="0">
              <a:solidFill>
                <a:srgbClr val="FF0000"/>
              </a:solidFill>
            </a:rPr>
            <a:t>The radiorenogram of the left renal artery after the administration of captopril clearly showed pathological changes: prolonged time to reach the time of maximum activity, prolonged duration of the parenchymal phase, retention of radiopharmaceuticals in the proximal tubules and a prolonged phase of elimination, the </a:t>
          </a:r>
          <a:r>
            <a:rPr lang="en" altLang="en-US" sz="1600" smtClean="0">
              <a:solidFill>
                <a:srgbClr val="FF0000"/>
              </a:solidFill>
            </a:rPr>
            <a:t>so-called </a:t>
          </a:r>
          <a:r>
            <a:rPr lang="en" altLang="en-US" sz="1600" smtClean="0">
              <a:solidFill>
                <a:srgbClr val="FF0000"/>
              </a:solidFill>
            </a:rPr>
            <a:t>reduction </a:t>
          </a:r>
          <a:r>
            <a:rPr lang="en" altLang="en-US" sz="1600" dirty="0" smtClean="0">
              <a:solidFill>
                <a:srgbClr val="FF0000"/>
              </a:solidFill>
            </a:rPr>
            <a:t>curve type </a:t>
          </a:r>
          <a:r>
            <a:rPr lang="en" altLang="en-US" sz="1600" dirty="0" smtClean="0"/>
            <a:t>(B)</a:t>
          </a:r>
          <a:endParaRPr lang="en-US" sz="1600" dirty="0"/>
        </a:p>
      </dgm:t>
    </dgm:pt>
    <dgm:pt modelId="{89B17822-C536-49A2-A451-02D376DE7746}" type="parTrans" cxnId="{AF7C0818-E7F4-4FCC-AA45-D05BEEBFCFA3}">
      <dgm:prSet/>
      <dgm:spPr/>
      <dgm:t>
        <a:bodyPr/>
        <a:lstStyle/>
        <a:p>
          <a:endParaRPr lang="en-US"/>
        </a:p>
      </dgm:t>
    </dgm:pt>
    <dgm:pt modelId="{7B845460-FD0E-4A66-B190-2FAB48402BBF}" type="sibTrans" cxnId="{AF7C0818-E7F4-4FCC-AA45-D05BEEBFCFA3}">
      <dgm:prSet/>
      <dgm:spPr/>
      <dgm:t>
        <a:bodyPr/>
        <a:lstStyle/>
        <a:p>
          <a:endParaRPr lang="en-US"/>
        </a:p>
      </dgm:t>
    </dgm:pt>
    <dgm:pt modelId="{9FA2A6C8-10D6-4695-850A-340DAD5A42D1}" type="pres">
      <dgm:prSet presAssocID="{7C9D46E3-EC1C-4E56-A5AD-7C903E95539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C97CC793-A1D5-465B-B375-C14980E356A1}" type="pres">
      <dgm:prSet presAssocID="{04B83E62-8ABC-472A-85DF-0C3D2A08B812}" presName="composite" presStyleCnt="0">
        <dgm:presLayoutVars>
          <dgm:chMax/>
          <dgm:chPref/>
        </dgm:presLayoutVars>
      </dgm:prSet>
      <dgm:spPr/>
    </dgm:pt>
    <dgm:pt modelId="{84E46600-A38E-4CFB-9B59-CB7FC88D3876}" type="pres">
      <dgm:prSet presAssocID="{04B83E62-8ABC-472A-85DF-0C3D2A08B812}" presName="Image" presStyleLbl="bgImgPlace1" presStyleIdx="0" presStyleCnt="1" custScaleX="113398" custLinFactNeighborX="-27488" custLinFactNeighborY="471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A9B5F0E9-E793-4288-A74A-B714F2E37777}" type="pres">
      <dgm:prSet presAssocID="{04B83E62-8ABC-472A-85DF-0C3D2A08B812}" presName="ParentText" presStyleLbl="revTx" presStyleIdx="0" presStyleCnt="1" custScaleX="108239" custScaleY="190527" custLinFactNeighborY="-154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78C1C-66A3-45A1-A07E-835675778068}" type="pres">
      <dgm:prSet presAssocID="{04B83E62-8ABC-472A-85DF-0C3D2A08B812}" presName="tlFrame" presStyleLbl="node1" presStyleIdx="0" presStyleCnt="4" custLinFactY="-43142" custLinFactNeighborY="-100000"/>
      <dgm:spPr/>
    </dgm:pt>
    <dgm:pt modelId="{75BD72BE-56EA-46E9-950A-8E4B6AB447D0}" type="pres">
      <dgm:prSet presAssocID="{04B83E62-8ABC-472A-85DF-0C3D2A08B812}" presName="trFrame" presStyleLbl="node1" presStyleIdx="1" presStyleCnt="4" custLinFactY="-41237" custLinFactNeighborY="-100000"/>
      <dgm:spPr/>
    </dgm:pt>
    <dgm:pt modelId="{DDA054C4-BD3D-4A64-A5FC-5A32A03EE229}" type="pres">
      <dgm:prSet presAssocID="{04B83E62-8ABC-472A-85DF-0C3D2A08B812}" presName="blFrame" presStyleLbl="node1" presStyleIdx="2" presStyleCnt="4" custLinFactNeighborY="62116"/>
      <dgm:spPr/>
    </dgm:pt>
    <dgm:pt modelId="{B6C0615B-AC42-4832-9307-2BC3002B1EA2}" type="pres">
      <dgm:prSet presAssocID="{04B83E62-8ABC-472A-85DF-0C3D2A08B812}" presName="brFrame" presStyleLbl="node1" presStyleIdx="3" presStyleCnt="4" custLinFactNeighborY="62116"/>
      <dgm:spPr/>
    </dgm:pt>
  </dgm:ptLst>
  <dgm:cxnLst>
    <dgm:cxn modelId="{7D929C9C-262D-441D-A63F-BE4D575339A7}" type="presOf" srcId="{7C9D46E3-EC1C-4E56-A5AD-7C903E955391}" destId="{9FA2A6C8-10D6-4695-850A-340DAD5A42D1}" srcOrd="0" destOrd="0" presId="urn:microsoft.com/office/officeart/2009/3/layout/FramedTextPicture"/>
    <dgm:cxn modelId="{AF7C0818-E7F4-4FCC-AA45-D05BEEBFCFA3}" srcId="{7C9D46E3-EC1C-4E56-A5AD-7C903E955391}" destId="{04B83E62-8ABC-472A-85DF-0C3D2A08B812}" srcOrd="0" destOrd="0" parTransId="{89B17822-C536-49A2-A451-02D376DE7746}" sibTransId="{7B845460-FD0E-4A66-B190-2FAB48402BBF}"/>
    <dgm:cxn modelId="{5CAF01BD-7D4B-47E6-B1A7-B69595B3596C}" type="presOf" srcId="{04B83E62-8ABC-472A-85DF-0C3D2A08B812}" destId="{A9B5F0E9-E793-4288-A74A-B714F2E37777}" srcOrd="0" destOrd="0" presId="urn:microsoft.com/office/officeart/2009/3/layout/FramedTextPicture"/>
    <dgm:cxn modelId="{639C3A06-C5E4-467C-A285-E2A0ACC85F90}" type="presParOf" srcId="{9FA2A6C8-10D6-4695-850A-340DAD5A42D1}" destId="{C97CC793-A1D5-465B-B375-C14980E356A1}" srcOrd="0" destOrd="0" presId="urn:microsoft.com/office/officeart/2009/3/layout/FramedTextPicture"/>
    <dgm:cxn modelId="{82A0FDFC-8BB6-4B74-A4B4-1A15F9C66EEA}" type="presParOf" srcId="{C97CC793-A1D5-465B-B375-C14980E356A1}" destId="{84E46600-A38E-4CFB-9B59-CB7FC88D3876}" srcOrd="0" destOrd="0" presId="urn:microsoft.com/office/officeart/2009/3/layout/FramedTextPicture"/>
    <dgm:cxn modelId="{7A5AE896-8BB9-4A3C-AD03-CBB0D86A6953}" type="presParOf" srcId="{C97CC793-A1D5-465B-B375-C14980E356A1}" destId="{A9B5F0E9-E793-4288-A74A-B714F2E37777}" srcOrd="1" destOrd="0" presId="urn:microsoft.com/office/officeart/2009/3/layout/FramedTextPicture"/>
    <dgm:cxn modelId="{5E24F42E-31E9-4036-AEB2-FB2A51367B08}" type="presParOf" srcId="{C97CC793-A1D5-465B-B375-C14980E356A1}" destId="{E1878C1C-66A3-45A1-A07E-835675778068}" srcOrd="2" destOrd="0" presId="urn:microsoft.com/office/officeart/2009/3/layout/FramedTextPicture"/>
    <dgm:cxn modelId="{AAE766AB-133E-4689-8826-2DF8959651AD}" type="presParOf" srcId="{C97CC793-A1D5-465B-B375-C14980E356A1}" destId="{75BD72BE-56EA-46E9-950A-8E4B6AB447D0}" srcOrd="3" destOrd="0" presId="urn:microsoft.com/office/officeart/2009/3/layout/FramedTextPicture"/>
    <dgm:cxn modelId="{CB4707A6-A4C5-407E-8B68-542ECD227AF5}" type="presParOf" srcId="{C97CC793-A1D5-465B-B375-C14980E356A1}" destId="{DDA054C4-BD3D-4A64-A5FC-5A32A03EE229}" srcOrd="4" destOrd="0" presId="urn:microsoft.com/office/officeart/2009/3/layout/FramedTextPicture"/>
    <dgm:cxn modelId="{6F27B666-0967-45B0-ACC4-982B152F670D}" type="presParOf" srcId="{C97CC793-A1D5-465B-B375-C14980E356A1}" destId="{B6C0615B-AC42-4832-9307-2BC3002B1EA2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F23BD6C-FE5F-480C-A346-41DD83E01DFB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B992E7-ADB4-4948-91FD-B46F0043E80F}">
      <dgm:prSet phldrT="[Text]" custT="1"/>
      <dgm:spPr/>
      <dgm:t>
        <a:bodyPr/>
        <a:lstStyle/>
        <a:p>
          <a:r>
            <a:rPr lang="en" altLang="en-US" sz="2200" b="1" dirty="0" smtClean="0"/>
            <a:t>Renovasography </a:t>
          </a:r>
          <a:r>
            <a:rPr lang="en" altLang="en-US" sz="1800" dirty="0" smtClean="0"/>
            <a:t>(contrast agent is introduced through the femoral vein to the origin of the renal veins) or selective renal arteriography (contrast agent is introduced into one of the renal arteries)</a:t>
          </a:r>
        </a:p>
        <a:p>
          <a:r>
            <a:rPr lang="en" altLang="en-US" sz="1800" dirty="0" smtClean="0"/>
            <a:t>By measuring arterial pressures before and after stenosis, the place, size, length and degree of stenosis can be assessed (stenosis is significant if the pressure difference is greater than 40 </a:t>
          </a:r>
          <a:r>
            <a:rPr lang="en" altLang="en-US" sz="1800" i="1" dirty="0" smtClean="0"/>
            <a:t>mmHg </a:t>
          </a:r>
          <a:r>
            <a:rPr lang="en" altLang="en-US" sz="1800" dirty="0" smtClean="0"/>
            <a:t>).</a:t>
          </a:r>
          <a:endParaRPr lang="en-US" sz="1800" dirty="0"/>
        </a:p>
      </dgm:t>
    </dgm:pt>
    <dgm:pt modelId="{E36072B2-FBA8-4FC1-8FFD-66897770FD41}" type="parTrans" cxnId="{2EFA464E-4EED-4088-B940-CEEF54173367}">
      <dgm:prSet/>
      <dgm:spPr/>
      <dgm:t>
        <a:bodyPr/>
        <a:lstStyle/>
        <a:p>
          <a:endParaRPr lang="en-US"/>
        </a:p>
      </dgm:t>
    </dgm:pt>
    <dgm:pt modelId="{3D6D80FC-8C86-481A-A286-3B7794A52E9F}" type="sibTrans" cxnId="{2EFA464E-4EED-4088-B940-CEEF54173367}">
      <dgm:prSet/>
      <dgm:spPr/>
      <dgm:t>
        <a:bodyPr/>
        <a:lstStyle/>
        <a:p>
          <a:endParaRPr lang="en-US"/>
        </a:p>
      </dgm:t>
    </dgm:pt>
    <dgm:pt modelId="{0CFD5B8D-3820-42D1-8199-3CD059B6CCE0}" type="pres">
      <dgm:prSet presAssocID="{8F23BD6C-FE5F-480C-A346-41DD83E01DFB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287AA0F6-9B9D-4133-A7BF-C966F6ACCCAA}" type="pres">
      <dgm:prSet presAssocID="{1BB992E7-ADB4-4948-91FD-B46F0043E80F}" presName="composite" presStyleCnt="0">
        <dgm:presLayoutVars>
          <dgm:chMax/>
          <dgm:chPref/>
        </dgm:presLayoutVars>
      </dgm:prSet>
      <dgm:spPr/>
    </dgm:pt>
    <dgm:pt modelId="{CA92E169-716B-47E5-8DEB-BB8806819380}" type="pres">
      <dgm:prSet presAssocID="{1BB992E7-ADB4-4948-91FD-B46F0043E80F}" presName="Image" presStyleLbl="b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BB17221-BADE-48FA-8FEA-E4A99AA6387A}" type="pres">
      <dgm:prSet presAssocID="{1BB992E7-ADB4-4948-91FD-B46F0043E80F}" presName="ParentText" presStyleLbl="revTx" presStyleIdx="0" presStyleCnt="1" custLinFactNeighborX="66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CD8451-5555-4B66-AA73-7FAE1A087388}" type="pres">
      <dgm:prSet presAssocID="{1BB992E7-ADB4-4948-91FD-B46F0043E80F}" presName="tlFrame" presStyleLbl="node1" presStyleIdx="0" presStyleCnt="4" custLinFactNeighborX="30504"/>
      <dgm:spPr/>
    </dgm:pt>
    <dgm:pt modelId="{18F72420-C8F7-400D-88A9-11FAEE95F13A}" type="pres">
      <dgm:prSet presAssocID="{1BB992E7-ADB4-4948-91FD-B46F0043E80F}" presName="trFrame" presStyleLbl="node1" presStyleIdx="1" presStyleCnt="4" custLinFactNeighborX="31488"/>
      <dgm:spPr/>
    </dgm:pt>
    <dgm:pt modelId="{0493306B-5548-425E-B14A-A8F6CECD4169}" type="pres">
      <dgm:prSet presAssocID="{1BB992E7-ADB4-4948-91FD-B46F0043E80F}" presName="blFrame" presStyleLbl="node1" presStyleIdx="2" presStyleCnt="4" custLinFactNeighborX="29520" custLinFactNeighborY="-2952"/>
      <dgm:spPr/>
    </dgm:pt>
    <dgm:pt modelId="{80BDA0B8-3021-4E59-A7A8-67ACDDEA2D0E}" type="pres">
      <dgm:prSet presAssocID="{1BB992E7-ADB4-4948-91FD-B46F0043E80F}" presName="brFrame" presStyleLbl="node1" presStyleIdx="3" presStyleCnt="4" custLinFactNeighborX="29545" custLinFactNeighborY="-1968"/>
      <dgm:spPr/>
    </dgm:pt>
  </dgm:ptLst>
  <dgm:cxnLst>
    <dgm:cxn modelId="{78EB410B-6E15-4A05-A8C2-885B6213163D}" type="presOf" srcId="{1BB992E7-ADB4-4948-91FD-B46F0043E80F}" destId="{9BB17221-BADE-48FA-8FEA-E4A99AA6387A}" srcOrd="0" destOrd="0" presId="urn:microsoft.com/office/officeart/2009/3/layout/FramedTextPicture"/>
    <dgm:cxn modelId="{2EFA464E-4EED-4088-B940-CEEF54173367}" srcId="{8F23BD6C-FE5F-480C-A346-41DD83E01DFB}" destId="{1BB992E7-ADB4-4948-91FD-B46F0043E80F}" srcOrd="0" destOrd="0" parTransId="{E36072B2-FBA8-4FC1-8FFD-66897770FD41}" sibTransId="{3D6D80FC-8C86-481A-A286-3B7794A52E9F}"/>
    <dgm:cxn modelId="{7B86A018-5C19-4F3A-85B7-D214261B98F2}" type="presOf" srcId="{8F23BD6C-FE5F-480C-A346-41DD83E01DFB}" destId="{0CFD5B8D-3820-42D1-8199-3CD059B6CCE0}" srcOrd="0" destOrd="0" presId="urn:microsoft.com/office/officeart/2009/3/layout/FramedTextPicture"/>
    <dgm:cxn modelId="{5F00273E-50D9-471D-8CD3-34BCD65BA1E4}" type="presParOf" srcId="{0CFD5B8D-3820-42D1-8199-3CD059B6CCE0}" destId="{287AA0F6-9B9D-4133-A7BF-C966F6ACCCAA}" srcOrd="0" destOrd="0" presId="urn:microsoft.com/office/officeart/2009/3/layout/FramedTextPicture"/>
    <dgm:cxn modelId="{10989DEC-E5EE-4295-91AB-501F9D11D715}" type="presParOf" srcId="{287AA0F6-9B9D-4133-A7BF-C966F6ACCCAA}" destId="{CA92E169-716B-47E5-8DEB-BB8806819380}" srcOrd="0" destOrd="0" presId="urn:microsoft.com/office/officeart/2009/3/layout/FramedTextPicture"/>
    <dgm:cxn modelId="{92E0201B-74D6-4443-A856-B0071FB6898B}" type="presParOf" srcId="{287AA0F6-9B9D-4133-A7BF-C966F6ACCCAA}" destId="{9BB17221-BADE-48FA-8FEA-E4A99AA6387A}" srcOrd="1" destOrd="0" presId="urn:microsoft.com/office/officeart/2009/3/layout/FramedTextPicture"/>
    <dgm:cxn modelId="{FB74F2D6-368F-4F6B-9946-62B73B8A6547}" type="presParOf" srcId="{287AA0F6-9B9D-4133-A7BF-C966F6ACCCAA}" destId="{0ECD8451-5555-4B66-AA73-7FAE1A087388}" srcOrd="2" destOrd="0" presId="urn:microsoft.com/office/officeart/2009/3/layout/FramedTextPicture"/>
    <dgm:cxn modelId="{50D0DD9A-71FB-4A9A-A256-BC9B96CAC5D8}" type="presParOf" srcId="{287AA0F6-9B9D-4133-A7BF-C966F6ACCCAA}" destId="{18F72420-C8F7-400D-88A9-11FAEE95F13A}" srcOrd="3" destOrd="0" presId="urn:microsoft.com/office/officeart/2009/3/layout/FramedTextPicture"/>
    <dgm:cxn modelId="{A8FA1CDA-0CE4-4C17-A24A-BD81453B5CCE}" type="presParOf" srcId="{287AA0F6-9B9D-4133-A7BF-C966F6ACCCAA}" destId="{0493306B-5548-425E-B14A-A8F6CECD4169}" srcOrd="4" destOrd="0" presId="urn:microsoft.com/office/officeart/2009/3/layout/FramedTextPicture"/>
    <dgm:cxn modelId="{6398053C-EA42-4DA7-B3A5-B710C015F406}" type="presParOf" srcId="{287AA0F6-9B9D-4133-A7BF-C966F6ACCCAA}" destId="{80BDA0B8-3021-4E59-A7A8-67ACDDEA2D0E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3FE1535-BE94-4384-B24B-2C959C5D4617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C3EE2E-31A4-47DE-A418-BC1E5763953F}">
      <dgm:prSet phldrT="[Text]" custT="1"/>
      <dgm:spPr/>
      <dgm:t>
        <a:bodyPr/>
        <a:lstStyle/>
        <a:p>
          <a:r>
            <a:rPr lang="en-US" sz="2000" smtClean="0"/>
            <a:t>The resistance index evaluates the degree of stenosis of the renal arteries, when greater than 60 indicates stenosis</a:t>
          </a:r>
          <a:endParaRPr lang="sr-Latn-RS" sz="2000" smtClean="0"/>
        </a:p>
        <a:p>
          <a:r>
            <a:rPr lang="en" altLang="en-US" sz="2000" b="1" smtClean="0"/>
            <a:t>Other </a:t>
          </a:r>
          <a:r>
            <a:rPr lang="en" altLang="en-US" sz="2000" b="1" dirty="0" smtClean="0"/>
            <a:t>diagnostic methods</a:t>
          </a:r>
          <a:endParaRPr lang="sr-Latn-CS" altLang="en-US" sz="2000" b="1" dirty="0" smtClean="0"/>
        </a:p>
        <a:p>
          <a:r>
            <a:rPr lang="en" altLang="en-US" sz="2000" dirty="0" smtClean="0"/>
            <a:t>Digital arterial subtraction angiography (safer because it uses less contrast)</a:t>
          </a:r>
        </a:p>
        <a:p>
          <a:r>
            <a:rPr lang="en" altLang="en-US" sz="2000" smtClean="0"/>
            <a:t>Sspiral </a:t>
          </a:r>
          <a:r>
            <a:rPr lang="en" altLang="en-US" sz="2000" dirty="0" smtClean="0"/>
            <a:t>computed tomography angiography (contraindicated in </a:t>
          </a:r>
          <a:r>
            <a:rPr lang="en" altLang="en-US" sz="2000" smtClean="0"/>
            <a:t>significant </a:t>
          </a:r>
          <a:r>
            <a:rPr lang="sr-Latn-RS" altLang="en-US" sz="2000" smtClean="0"/>
            <a:t>CKD</a:t>
          </a:r>
          <a:r>
            <a:rPr lang="en" altLang="en-US" sz="2000" smtClean="0"/>
            <a:t>)</a:t>
          </a:r>
          <a:endParaRPr lang="en" altLang="en-US" sz="2000" dirty="0" smtClean="0"/>
        </a:p>
        <a:p>
          <a:r>
            <a:rPr lang="en" altLang="en-US" sz="2000" dirty="0" smtClean="0"/>
            <a:t>Magnetic resonance imaging (safer </a:t>
          </a:r>
          <a:r>
            <a:rPr lang="en" altLang="en-US" sz="2000" smtClean="0"/>
            <a:t>for </a:t>
          </a:r>
          <a:r>
            <a:rPr lang="sr-Latn-RS" altLang="en-US" sz="2000" smtClean="0"/>
            <a:t>CKD</a:t>
          </a:r>
          <a:r>
            <a:rPr lang="en" altLang="en-US" sz="2000" smtClean="0"/>
            <a:t> </a:t>
          </a:r>
          <a:r>
            <a:rPr lang="en" altLang="en-US" sz="2000" dirty="0" smtClean="0"/>
            <a:t>patients)</a:t>
          </a:r>
          <a:endParaRPr lang="en-US" sz="2000" dirty="0"/>
        </a:p>
      </dgm:t>
    </dgm:pt>
    <dgm:pt modelId="{FF1109F9-BC9D-4E84-B510-E7D85C2BD60D}" type="parTrans" cxnId="{6CDCDCBD-06AD-4A2D-BDA1-A58694125BA7}">
      <dgm:prSet/>
      <dgm:spPr/>
      <dgm:t>
        <a:bodyPr/>
        <a:lstStyle/>
        <a:p>
          <a:endParaRPr lang="en-US"/>
        </a:p>
      </dgm:t>
    </dgm:pt>
    <dgm:pt modelId="{1B3E3665-3862-477B-8CF4-4F991AA6A4AD}" type="sibTrans" cxnId="{6CDCDCBD-06AD-4A2D-BDA1-A58694125BA7}">
      <dgm:prSet/>
      <dgm:spPr/>
      <dgm:t>
        <a:bodyPr/>
        <a:lstStyle/>
        <a:p>
          <a:endParaRPr lang="en-US"/>
        </a:p>
      </dgm:t>
    </dgm:pt>
    <dgm:pt modelId="{9B569968-587F-430E-BEB5-9D970C4A5DA4}" type="pres">
      <dgm:prSet presAssocID="{93FE1535-BE94-4384-B24B-2C959C5D461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25062489-B1A8-462D-8773-790D837E8DB7}" type="pres">
      <dgm:prSet presAssocID="{4AC3EE2E-31A4-47DE-A418-BC1E5763953F}" presName="composite" presStyleCnt="0">
        <dgm:presLayoutVars>
          <dgm:chMax/>
          <dgm:chPref/>
        </dgm:presLayoutVars>
      </dgm:prSet>
      <dgm:spPr/>
    </dgm:pt>
    <dgm:pt modelId="{2C48ABC5-7D06-4FCE-B44D-1E4D2177F098}" type="pres">
      <dgm:prSet presAssocID="{4AC3EE2E-31A4-47DE-A418-BC1E5763953F}" presName="Image" presStyleLbl="b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EF5B18A-4E04-4993-8611-0AC5DBB5BA9F}" type="pres">
      <dgm:prSet presAssocID="{4AC3EE2E-31A4-47DE-A418-BC1E5763953F}" presName="ParentText" presStyleLbl="revTx" presStyleIdx="0" presStyleCnt="1" custScaleX="87515" custScaleY="134350" custLinFactNeighborX="6537" custLinFactNeighborY="-15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2B9627-3DFC-4B6E-89F4-BBE831D6046D}" type="pres">
      <dgm:prSet presAssocID="{4AC3EE2E-31A4-47DE-A418-BC1E5763953F}" presName="tlFrame" presStyleLbl="node1" presStyleIdx="0" presStyleCnt="4" custLinFactNeighborX="51940" custLinFactNeighborY="-75461"/>
      <dgm:spPr/>
    </dgm:pt>
    <dgm:pt modelId="{A42DB022-3926-4313-9D61-569BDC4D0AD3}" type="pres">
      <dgm:prSet presAssocID="{4AC3EE2E-31A4-47DE-A418-BC1E5763953F}" presName="trFrame" presStyleLbl="node1" presStyleIdx="1" presStyleCnt="4" custLinFactNeighborY="-75461"/>
      <dgm:spPr/>
    </dgm:pt>
    <dgm:pt modelId="{97662A5E-7951-49E9-A769-F46547B3F4CB}" type="pres">
      <dgm:prSet presAssocID="{4AC3EE2E-31A4-47DE-A418-BC1E5763953F}" presName="blFrame" presStyleLbl="node1" presStyleIdx="2" presStyleCnt="4" custLinFactNeighborX="51940"/>
      <dgm:spPr/>
    </dgm:pt>
    <dgm:pt modelId="{5613FACD-A0AE-4DAA-A7F5-59DFA61F6816}" type="pres">
      <dgm:prSet presAssocID="{4AC3EE2E-31A4-47DE-A418-BC1E5763953F}" presName="brFrame" presStyleLbl="node1" presStyleIdx="3" presStyleCnt="4"/>
      <dgm:spPr/>
    </dgm:pt>
  </dgm:ptLst>
  <dgm:cxnLst>
    <dgm:cxn modelId="{6CDCDCBD-06AD-4A2D-BDA1-A58694125BA7}" srcId="{93FE1535-BE94-4384-B24B-2C959C5D4617}" destId="{4AC3EE2E-31A4-47DE-A418-BC1E5763953F}" srcOrd="0" destOrd="0" parTransId="{FF1109F9-BC9D-4E84-B510-E7D85C2BD60D}" sibTransId="{1B3E3665-3862-477B-8CF4-4F991AA6A4AD}"/>
    <dgm:cxn modelId="{07D04F15-079E-4D8E-BCE6-A1CAF10798C6}" type="presOf" srcId="{93FE1535-BE94-4384-B24B-2C959C5D4617}" destId="{9B569968-587F-430E-BEB5-9D970C4A5DA4}" srcOrd="0" destOrd="0" presId="urn:microsoft.com/office/officeart/2009/3/layout/FramedTextPicture"/>
    <dgm:cxn modelId="{2A6F74F3-BB1F-4583-ADF6-DB6F26CC7AD8}" type="presOf" srcId="{4AC3EE2E-31A4-47DE-A418-BC1E5763953F}" destId="{EEF5B18A-4E04-4993-8611-0AC5DBB5BA9F}" srcOrd="0" destOrd="0" presId="urn:microsoft.com/office/officeart/2009/3/layout/FramedTextPicture"/>
    <dgm:cxn modelId="{D84BAB06-4845-4B83-952E-2DB91A6A8879}" type="presParOf" srcId="{9B569968-587F-430E-BEB5-9D970C4A5DA4}" destId="{25062489-B1A8-462D-8773-790D837E8DB7}" srcOrd="0" destOrd="0" presId="urn:microsoft.com/office/officeart/2009/3/layout/FramedTextPicture"/>
    <dgm:cxn modelId="{EAA52A14-8862-4A72-B2F9-420605C09D13}" type="presParOf" srcId="{25062489-B1A8-462D-8773-790D837E8DB7}" destId="{2C48ABC5-7D06-4FCE-B44D-1E4D2177F098}" srcOrd="0" destOrd="0" presId="urn:microsoft.com/office/officeart/2009/3/layout/FramedTextPicture"/>
    <dgm:cxn modelId="{93703AEB-0255-4E38-B7B5-D20013A5752E}" type="presParOf" srcId="{25062489-B1A8-462D-8773-790D837E8DB7}" destId="{EEF5B18A-4E04-4993-8611-0AC5DBB5BA9F}" srcOrd="1" destOrd="0" presId="urn:microsoft.com/office/officeart/2009/3/layout/FramedTextPicture"/>
    <dgm:cxn modelId="{5BB0A627-4DBE-4B1B-AC38-065F5B5274E9}" type="presParOf" srcId="{25062489-B1A8-462D-8773-790D837E8DB7}" destId="{5D2B9627-3DFC-4B6E-89F4-BBE831D6046D}" srcOrd="2" destOrd="0" presId="urn:microsoft.com/office/officeart/2009/3/layout/FramedTextPicture"/>
    <dgm:cxn modelId="{F04DDA20-606C-40DF-8795-8EDA796C8EFC}" type="presParOf" srcId="{25062489-B1A8-462D-8773-790D837E8DB7}" destId="{A42DB022-3926-4313-9D61-569BDC4D0AD3}" srcOrd="3" destOrd="0" presId="urn:microsoft.com/office/officeart/2009/3/layout/FramedTextPicture"/>
    <dgm:cxn modelId="{9C647555-81EA-428E-8883-836232EBB6F3}" type="presParOf" srcId="{25062489-B1A8-462D-8773-790D837E8DB7}" destId="{97662A5E-7951-49E9-A769-F46547B3F4CB}" srcOrd="4" destOrd="0" presId="urn:microsoft.com/office/officeart/2009/3/layout/FramedTextPicture"/>
    <dgm:cxn modelId="{61E09107-F5DA-4B9B-920F-756ED5257B4B}" type="presParOf" srcId="{25062489-B1A8-462D-8773-790D837E8DB7}" destId="{5613FACD-A0AE-4DAA-A7F5-59DFA61F6816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0C509C5-2079-46BA-A8D0-5EA7663FBCA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95332F-178C-4C10-A7E2-AA115449D1B9}">
      <dgm:prSet phldrT="[Text]" custT="1"/>
      <dgm:spPr/>
      <dgm:t>
        <a:bodyPr/>
        <a:lstStyle/>
        <a:p>
          <a:r>
            <a:rPr lang="en" altLang="en-US" sz="2500" b="1" u="none" dirty="0" smtClean="0"/>
            <a:t>Drug therapy</a:t>
          </a:r>
          <a:endParaRPr lang="en-US" sz="2500" b="1" u="none" dirty="0"/>
        </a:p>
      </dgm:t>
    </dgm:pt>
    <dgm:pt modelId="{F871F054-3F1B-456B-A8CE-FAF303FCDC5C}" type="parTrans" cxnId="{FFE84263-81B5-4365-9AAE-08E988B893BC}">
      <dgm:prSet/>
      <dgm:spPr/>
      <dgm:t>
        <a:bodyPr/>
        <a:lstStyle/>
        <a:p>
          <a:endParaRPr lang="en-US"/>
        </a:p>
      </dgm:t>
    </dgm:pt>
    <dgm:pt modelId="{DD699790-F3A3-41A4-A65B-493AE456EA2E}" type="sibTrans" cxnId="{FFE84263-81B5-4365-9AAE-08E988B893BC}">
      <dgm:prSet/>
      <dgm:spPr/>
      <dgm:t>
        <a:bodyPr/>
        <a:lstStyle/>
        <a:p>
          <a:endParaRPr lang="en-US"/>
        </a:p>
      </dgm:t>
    </dgm:pt>
    <dgm:pt modelId="{2B97D4D1-AFC4-466A-B965-98C0FA3AF055}">
      <dgm:prSet phldrT="[Text]" custT="1"/>
      <dgm:spPr/>
      <dgm:t>
        <a:bodyPr/>
        <a:lstStyle/>
        <a:p>
          <a:r>
            <a:rPr lang="en" altLang="en-US" sz="2500" b="1" u="none" dirty="0" smtClean="0"/>
            <a:t>Renal artery revascularization</a:t>
          </a:r>
          <a:endParaRPr lang="en-US" sz="2500" b="1" u="none" dirty="0"/>
        </a:p>
      </dgm:t>
    </dgm:pt>
    <dgm:pt modelId="{C45F52C7-2FC1-498E-8459-7BA9EA57B173}" type="parTrans" cxnId="{C6545949-5BDF-4C5F-B253-CFAF81223425}">
      <dgm:prSet/>
      <dgm:spPr/>
      <dgm:t>
        <a:bodyPr/>
        <a:lstStyle/>
        <a:p>
          <a:endParaRPr lang="en-US"/>
        </a:p>
      </dgm:t>
    </dgm:pt>
    <dgm:pt modelId="{24B5BD29-1016-460B-AF9A-E2F58E8908A5}" type="sibTrans" cxnId="{C6545949-5BDF-4C5F-B253-CFAF81223425}">
      <dgm:prSet/>
      <dgm:spPr/>
      <dgm:t>
        <a:bodyPr/>
        <a:lstStyle/>
        <a:p>
          <a:endParaRPr lang="en-US"/>
        </a:p>
      </dgm:t>
    </dgm:pt>
    <dgm:pt modelId="{49BCA432-1625-4B88-B401-99AAF1E7E458}">
      <dgm:prSet/>
      <dgm:spPr/>
      <dgm:t>
        <a:bodyPr/>
        <a:lstStyle/>
        <a:p>
          <a:r>
            <a:rPr lang="en" altLang="en-US" i="1" smtClean="0"/>
            <a:t>ACE </a:t>
          </a:r>
          <a:r>
            <a:rPr lang="en" altLang="en-US" smtClean="0"/>
            <a:t>inhibitors and angiotensin receptor blockers are not indicated in severe bilateral stenosis, in severe unilateral stenosis, if one kidney is present or the other is atrophic, in advanced </a:t>
          </a:r>
          <a:r>
            <a:rPr lang="sr-Latn-RS" altLang="en-US" smtClean="0"/>
            <a:t>KD</a:t>
          </a:r>
          <a:endParaRPr lang="en-US"/>
        </a:p>
      </dgm:t>
    </dgm:pt>
    <dgm:pt modelId="{641D33C5-5DF9-493A-AB9E-B6AF9F80FBF8}" type="parTrans" cxnId="{DCFD0161-3230-458F-86C1-0BBAFA6A33A5}">
      <dgm:prSet/>
      <dgm:spPr/>
      <dgm:t>
        <a:bodyPr/>
        <a:lstStyle/>
        <a:p>
          <a:endParaRPr lang="en-US"/>
        </a:p>
      </dgm:t>
    </dgm:pt>
    <dgm:pt modelId="{2ED8DCAE-05DE-497D-9BA5-B5D913DF4D5A}" type="sibTrans" cxnId="{DCFD0161-3230-458F-86C1-0BBAFA6A33A5}">
      <dgm:prSet/>
      <dgm:spPr/>
      <dgm:t>
        <a:bodyPr/>
        <a:lstStyle/>
        <a:p>
          <a:endParaRPr lang="en-US"/>
        </a:p>
      </dgm:t>
    </dgm:pt>
    <dgm:pt modelId="{8B5F0A46-7293-421C-9D4B-140755F6F5E3}">
      <dgm:prSet/>
      <dgm:spPr/>
      <dgm:t>
        <a:bodyPr/>
        <a:lstStyle/>
        <a:p>
          <a:r>
            <a:rPr lang="en" altLang="en-US" smtClean="0"/>
            <a:t>Be careful with diuretics</a:t>
          </a:r>
          <a:endParaRPr lang="sr-Latn-CS" altLang="en-US" dirty="0" smtClean="0"/>
        </a:p>
      </dgm:t>
    </dgm:pt>
    <dgm:pt modelId="{43A6F5C5-BDB5-466D-A690-3E9364246FA0}" type="parTrans" cxnId="{26B19081-662C-4876-A790-7BDD69851D86}">
      <dgm:prSet/>
      <dgm:spPr/>
      <dgm:t>
        <a:bodyPr/>
        <a:lstStyle/>
        <a:p>
          <a:endParaRPr lang="en-US"/>
        </a:p>
      </dgm:t>
    </dgm:pt>
    <dgm:pt modelId="{04CAE107-8467-4E54-B4E3-0FB0D158BD85}" type="sibTrans" cxnId="{26B19081-662C-4876-A790-7BDD69851D86}">
      <dgm:prSet/>
      <dgm:spPr/>
      <dgm:t>
        <a:bodyPr/>
        <a:lstStyle/>
        <a:p>
          <a:endParaRPr lang="en-US"/>
        </a:p>
      </dgm:t>
    </dgm:pt>
    <dgm:pt modelId="{EC60CD03-417B-4D69-8E3B-B6345EB27E34}">
      <dgm:prSet/>
      <dgm:spPr/>
      <dgm:t>
        <a:bodyPr/>
        <a:lstStyle/>
        <a:p>
          <a:r>
            <a:rPr lang="en" altLang="en-US" smtClean="0"/>
            <a:t>Emphasis is on statins, glycemic control, smoking cessation and hygiene and dietary regime</a:t>
          </a:r>
          <a:endParaRPr lang="en-US"/>
        </a:p>
      </dgm:t>
    </dgm:pt>
    <dgm:pt modelId="{9E6BC9C3-AA01-4DE5-8A1A-CF3D2FFB7DBB}" type="parTrans" cxnId="{1348F6DF-1AE9-4396-BD4B-9FBC4636D6A2}">
      <dgm:prSet/>
      <dgm:spPr/>
      <dgm:t>
        <a:bodyPr/>
        <a:lstStyle/>
        <a:p>
          <a:endParaRPr lang="en-US"/>
        </a:p>
      </dgm:t>
    </dgm:pt>
    <dgm:pt modelId="{7395C4A9-FD26-4F91-B81E-4503D1FA2907}" type="sibTrans" cxnId="{1348F6DF-1AE9-4396-BD4B-9FBC4636D6A2}">
      <dgm:prSet/>
      <dgm:spPr/>
      <dgm:t>
        <a:bodyPr/>
        <a:lstStyle/>
        <a:p>
          <a:endParaRPr lang="en-US"/>
        </a:p>
      </dgm:t>
    </dgm:pt>
    <dgm:pt modelId="{9C2D86EE-326B-475E-B953-0EE29A0FAF71}">
      <dgm:prSet/>
      <dgm:spPr/>
      <dgm:t>
        <a:bodyPr/>
        <a:lstStyle/>
        <a:p>
          <a:r>
            <a:rPr lang="sr-Latn-RS" altLang="en-US" smtClean="0"/>
            <a:t>It</a:t>
          </a:r>
          <a:r>
            <a:rPr lang="en" altLang="en-US" smtClean="0"/>
            <a:t> </a:t>
          </a:r>
          <a:r>
            <a:rPr lang="en" altLang="en-US" dirty="0" smtClean="0"/>
            <a:t>is performed in case of hemodynamically significant stenosis, when hypertension cannot be controlled medically</a:t>
          </a:r>
          <a:endParaRPr lang="en-US" dirty="0"/>
        </a:p>
      </dgm:t>
    </dgm:pt>
    <dgm:pt modelId="{8DFA525D-4375-4BB4-83E6-CF90D4A80955}" type="parTrans" cxnId="{502BFACE-9098-45AE-A063-150EB52442AE}">
      <dgm:prSet/>
      <dgm:spPr/>
      <dgm:t>
        <a:bodyPr/>
        <a:lstStyle/>
        <a:p>
          <a:endParaRPr lang="en-US"/>
        </a:p>
      </dgm:t>
    </dgm:pt>
    <dgm:pt modelId="{DD7D622F-8436-4630-A957-4EAF3DEB999D}" type="sibTrans" cxnId="{502BFACE-9098-45AE-A063-150EB52442AE}">
      <dgm:prSet/>
      <dgm:spPr/>
      <dgm:t>
        <a:bodyPr/>
        <a:lstStyle/>
        <a:p>
          <a:endParaRPr lang="en-US"/>
        </a:p>
      </dgm:t>
    </dgm:pt>
    <dgm:pt modelId="{6043ACE6-9C7E-41BF-B81C-62E9CAD75737}">
      <dgm:prSet/>
      <dgm:spPr/>
      <dgm:t>
        <a:bodyPr/>
        <a:lstStyle/>
        <a:p>
          <a:r>
            <a:rPr lang="en" altLang="en-US" smtClean="0"/>
            <a:t>Three methods of revascularization (PTA, stent, surgical revascularization)</a:t>
          </a:r>
          <a:endParaRPr lang="en-US"/>
        </a:p>
      </dgm:t>
    </dgm:pt>
    <dgm:pt modelId="{758C8247-F543-416C-8DE0-1582D95D5600}" type="parTrans" cxnId="{9848DE9E-D8C7-49CC-8F6C-29C4EE2D7F71}">
      <dgm:prSet/>
      <dgm:spPr/>
      <dgm:t>
        <a:bodyPr/>
        <a:lstStyle/>
        <a:p>
          <a:endParaRPr lang="en-US"/>
        </a:p>
      </dgm:t>
    </dgm:pt>
    <dgm:pt modelId="{D256F5B9-070D-437F-895C-C328A781AEBD}" type="sibTrans" cxnId="{9848DE9E-D8C7-49CC-8F6C-29C4EE2D7F71}">
      <dgm:prSet/>
      <dgm:spPr/>
      <dgm:t>
        <a:bodyPr/>
        <a:lstStyle/>
        <a:p>
          <a:endParaRPr lang="en-US"/>
        </a:p>
      </dgm:t>
    </dgm:pt>
    <dgm:pt modelId="{4B474251-38FE-4579-9467-3225C61DB301}" type="pres">
      <dgm:prSet presAssocID="{50C509C5-2079-46BA-A8D0-5EA7663FBCA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EAA310-DDA8-48FB-A342-CE4BF7492F64}" type="pres">
      <dgm:prSet presAssocID="{9D95332F-178C-4C10-A7E2-AA115449D1B9}" presName="parentLin" presStyleCnt="0"/>
      <dgm:spPr/>
    </dgm:pt>
    <dgm:pt modelId="{4F69EDDA-3C69-45A1-90A5-6033CE0D7DB9}" type="pres">
      <dgm:prSet presAssocID="{9D95332F-178C-4C10-A7E2-AA115449D1B9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60F816-7D13-49EE-9DD0-A2062D3D8F00}" type="pres">
      <dgm:prSet presAssocID="{9D95332F-178C-4C10-A7E2-AA115449D1B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C0448-F627-476D-A740-2C469E6224E3}" type="pres">
      <dgm:prSet presAssocID="{9D95332F-178C-4C10-A7E2-AA115449D1B9}" presName="negativeSpace" presStyleCnt="0"/>
      <dgm:spPr/>
    </dgm:pt>
    <dgm:pt modelId="{173EE5B4-CAD7-4CC9-9471-EB2856D37ACB}" type="pres">
      <dgm:prSet presAssocID="{9D95332F-178C-4C10-A7E2-AA115449D1B9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F38329-9DE0-40B4-BEAE-BFAB86607A5B}" type="pres">
      <dgm:prSet presAssocID="{DD699790-F3A3-41A4-A65B-493AE456EA2E}" presName="spaceBetweenRectangles" presStyleCnt="0"/>
      <dgm:spPr/>
    </dgm:pt>
    <dgm:pt modelId="{1FAF356A-97CE-4D69-A63A-A6AF6BA40FBF}" type="pres">
      <dgm:prSet presAssocID="{2B97D4D1-AFC4-466A-B965-98C0FA3AF055}" presName="parentLin" presStyleCnt="0"/>
      <dgm:spPr/>
    </dgm:pt>
    <dgm:pt modelId="{EE633080-8627-4A03-9D35-E05F83AACC33}" type="pres">
      <dgm:prSet presAssocID="{2B97D4D1-AFC4-466A-B965-98C0FA3AF055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7DF2D36F-A465-4E32-BEDD-C84E8559A9CD}" type="pres">
      <dgm:prSet presAssocID="{2B97D4D1-AFC4-466A-B965-98C0FA3AF05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C9A48D-C218-402E-8B58-8F569EE9056C}" type="pres">
      <dgm:prSet presAssocID="{2B97D4D1-AFC4-466A-B965-98C0FA3AF055}" presName="negativeSpace" presStyleCnt="0"/>
      <dgm:spPr/>
    </dgm:pt>
    <dgm:pt modelId="{C213EDF5-9EE0-4F1B-8B1F-64339FF68640}" type="pres">
      <dgm:prSet presAssocID="{2B97D4D1-AFC4-466A-B965-98C0FA3AF05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BDBE44-FA0C-4A9E-B339-F42EB310DB1E}" type="presOf" srcId="{50C509C5-2079-46BA-A8D0-5EA7663FBCA0}" destId="{4B474251-38FE-4579-9467-3225C61DB301}" srcOrd="0" destOrd="0" presId="urn:microsoft.com/office/officeart/2005/8/layout/list1"/>
    <dgm:cxn modelId="{F108475D-D51F-4BC8-828D-3D00F872F4BC}" type="presOf" srcId="{6043ACE6-9C7E-41BF-B81C-62E9CAD75737}" destId="{C213EDF5-9EE0-4F1B-8B1F-64339FF68640}" srcOrd="0" destOrd="1" presId="urn:microsoft.com/office/officeart/2005/8/layout/list1"/>
    <dgm:cxn modelId="{1348F6DF-1AE9-4396-BD4B-9FBC4636D6A2}" srcId="{9D95332F-178C-4C10-A7E2-AA115449D1B9}" destId="{EC60CD03-417B-4D69-8E3B-B6345EB27E34}" srcOrd="2" destOrd="0" parTransId="{9E6BC9C3-AA01-4DE5-8A1A-CF3D2FFB7DBB}" sibTransId="{7395C4A9-FD26-4F91-B81E-4503D1FA2907}"/>
    <dgm:cxn modelId="{C6545949-5BDF-4C5F-B253-CFAF81223425}" srcId="{50C509C5-2079-46BA-A8D0-5EA7663FBCA0}" destId="{2B97D4D1-AFC4-466A-B965-98C0FA3AF055}" srcOrd="1" destOrd="0" parTransId="{C45F52C7-2FC1-498E-8459-7BA9EA57B173}" sibTransId="{24B5BD29-1016-460B-AF9A-E2F58E8908A5}"/>
    <dgm:cxn modelId="{BF6DC85E-403A-45F4-A20D-68C0509DF203}" type="presOf" srcId="{8B5F0A46-7293-421C-9D4B-140755F6F5E3}" destId="{173EE5B4-CAD7-4CC9-9471-EB2856D37ACB}" srcOrd="0" destOrd="1" presId="urn:microsoft.com/office/officeart/2005/8/layout/list1"/>
    <dgm:cxn modelId="{DCFD0161-3230-458F-86C1-0BBAFA6A33A5}" srcId="{9D95332F-178C-4C10-A7E2-AA115449D1B9}" destId="{49BCA432-1625-4B88-B401-99AAF1E7E458}" srcOrd="0" destOrd="0" parTransId="{641D33C5-5DF9-493A-AB9E-B6AF9F80FBF8}" sibTransId="{2ED8DCAE-05DE-497D-9BA5-B5D913DF4D5A}"/>
    <dgm:cxn modelId="{57454AA5-2601-495A-BA01-53B222118290}" type="presOf" srcId="{2B97D4D1-AFC4-466A-B965-98C0FA3AF055}" destId="{7DF2D36F-A465-4E32-BEDD-C84E8559A9CD}" srcOrd="1" destOrd="0" presId="urn:microsoft.com/office/officeart/2005/8/layout/list1"/>
    <dgm:cxn modelId="{0C0D273D-15B5-4280-9198-F4EDBA24637B}" type="presOf" srcId="{2B97D4D1-AFC4-466A-B965-98C0FA3AF055}" destId="{EE633080-8627-4A03-9D35-E05F83AACC33}" srcOrd="0" destOrd="0" presId="urn:microsoft.com/office/officeart/2005/8/layout/list1"/>
    <dgm:cxn modelId="{D0E4377E-8B6F-4DBA-9630-702B44F4ED4A}" type="presOf" srcId="{EC60CD03-417B-4D69-8E3B-B6345EB27E34}" destId="{173EE5B4-CAD7-4CC9-9471-EB2856D37ACB}" srcOrd="0" destOrd="2" presId="urn:microsoft.com/office/officeart/2005/8/layout/list1"/>
    <dgm:cxn modelId="{9848DE9E-D8C7-49CC-8F6C-29C4EE2D7F71}" srcId="{2B97D4D1-AFC4-466A-B965-98C0FA3AF055}" destId="{6043ACE6-9C7E-41BF-B81C-62E9CAD75737}" srcOrd="1" destOrd="0" parTransId="{758C8247-F543-416C-8DE0-1582D95D5600}" sibTransId="{D256F5B9-070D-437F-895C-C328A781AEBD}"/>
    <dgm:cxn modelId="{E5796D07-6B02-4D8B-98B0-0E5520AAC28F}" type="presOf" srcId="{49BCA432-1625-4B88-B401-99AAF1E7E458}" destId="{173EE5B4-CAD7-4CC9-9471-EB2856D37ACB}" srcOrd="0" destOrd="0" presId="urn:microsoft.com/office/officeart/2005/8/layout/list1"/>
    <dgm:cxn modelId="{F183C637-9F85-4F57-AB41-C035AE15F0F2}" type="presOf" srcId="{9C2D86EE-326B-475E-B953-0EE29A0FAF71}" destId="{C213EDF5-9EE0-4F1B-8B1F-64339FF68640}" srcOrd="0" destOrd="0" presId="urn:microsoft.com/office/officeart/2005/8/layout/list1"/>
    <dgm:cxn modelId="{20989B66-D76A-4EB7-976C-B7D61A27AD97}" type="presOf" srcId="{9D95332F-178C-4C10-A7E2-AA115449D1B9}" destId="{3760F816-7D13-49EE-9DD0-A2062D3D8F00}" srcOrd="1" destOrd="0" presId="urn:microsoft.com/office/officeart/2005/8/layout/list1"/>
    <dgm:cxn modelId="{502BFACE-9098-45AE-A063-150EB52442AE}" srcId="{2B97D4D1-AFC4-466A-B965-98C0FA3AF055}" destId="{9C2D86EE-326B-475E-B953-0EE29A0FAF71}" srcOrd="0" destOrd="0" parTransId="{8DFA525D-4375-4BB4-83E6-CF90D4A80955}" sibTransId="{DD7D622F-8436-4630-A957-4EAF3DEB999D}"/>
    <dgm:cxn modelId="{FFE84263-81B5-4365-9AAE-08E988B893BC}" srcId="{50C509C5-2079-46BA-A8D0-5EA7663FBCA0}" destId="{9D95332F-178C-4C10-A7E2-AA115449D1B9}" srcOrd="0" destOrd="0" parTransId="{F871F054-3F1B-456B-A8CE-FAF303FCDC5C}" sibTransId="{DD699790-F3A3-41A4-A65B-493AE456EA2E}"/>
    <dgm:cxn modelId="{26B19081-662C-4876-A790-7BDD69851D86}" srcId="{9D95332F-178C-4C10-A7E2-AA115449D1B9}" destId="{8B5F0A46-7293-421C-9D4B-140755F6F5E3}" srcOrd="1" destOrd="0" parTransId="{43A6F5C5-BDB5-466D-A690-3E9364246FA0}" sibTransId="{04CAE107-8467-4E54-B4E3-0FB0D158BD85}"/>
    <dgm:cxn modelId="{2AA49471-42F3-40A7-81BD-5777903BAC63}" type="presOf" srcId="{9D95332F-178C-4C10-A7E2-AA115449D1B9}" destId="{4F69EDDA-3C69-45A1-90A5-6033CE0D7DB9}" srcOrd="0" destOrd="0" presId="urn:microsoft.com/office/officeart/2005/8/layout/list1"/>
    <dgm:cxn modelId="{569C9540-CEDF-48EC-9908-6541D278CB2D}" type="presParOf" srcId="{4B474251-38FE-4579-9467-3225C61DB301}" destId="{44EAA310-DDA8-48FB-A342-CE4BF7492F64}" srcOrd="0" destOrd="0" presId="urn:microsoft.com/office/officeart/2005/8/layout/list1"/>
    <dgm:cxn modelId="{FA4F9E97-E96A-48FD-BD7B-D07B21CF2979}" type="presParOf" srcId="{44EAA310-DDA8-48FB-A342-CE4BF7492F64}" destId="{4F69EDDA-3C69-45A1-90A5-6033CE0D7DB9}" srcOrd="0" destOrd="0" presId="urn:microsoft.com/office/officeart/2005/8/layout/list1"/>
    <dgm:cxn modelId="{52792937-4E11-47BD-B144-435634CC1AC4}" type="presParOf" srcId="{44EAA310-DDA8-48FB-A342-CE4BF7492F64}" destId="{3760F816-7D13-49EE-9DD0-A2062D3D8F00}" srcOrd="1" destOrd="0" presId="urn:microsoft.com/office/officeart/2005/8/layout/list1"/>
    <dgm:cxn modelId="{DCA4CB65-0FDB-4CE0-AF51-A8210BD196CB}" type="presParOf" srcId="{4B474251-38FE-4579-9467-3225C61DB301}" destId="{04EC0448-F627-476D-A740-2C469E6224E3}" srcOrd="1" destOrd="0" presId="urn:microsoft.com/office/officeart/2005/8/layout/list1"/>
    <dgm:cxn modelId="{39942510-537F-40A6-BE89-1CCA46F2C110}" type="presParOf" srcId="{4B474251-38FE-4579-9467-3225C61DB301}" destId="{173EE5B4-CAD7-4CC9-9471-EB2856D37ACB}" srcOrd="2" destOrd="0" presId="urn:microsoft.com/office/officeart/2005/8/layout/list1"/>
    <dgm:cxn modelId="{7F07D13F-927B-4C8B-90FC-1108EDC104EF}" type="presParOf" srcId="{4B474251-38FE-4579-9467-3225C61DB301}" destId="{C9F38329-9DE0-40B4-BEAE-BFAB86607A5B}" srcOrd="3" destOrd="0" presId="urn:microsoft.com/office/officeart/2005/8/layout/list1"/>
    <dgm:cxn modelId="{BD2EB3B4-2D9C-4186-A147-48FC9318F170}" type="presParOf" srcId="{4B474251-38FE-4579-9467-3225C61DB301}" destId="{1FAF356A-97CE-4D69-A63A-A6AF6BA40FBF}" srcOrd="4" destOrd="0" presId="urn:microsoft.com/office/officeart/2005/8/layout/list1"/>
    <dgm:cxn modelId="{CA6CDB1E-8F71-424F-8E33-129C066B6298}" type="presParOf" srcId="{1FAF356A-97CE-4D69-A63A-A6AF6BA40FBF}" destId="{EE633080-8627-4A03-9D35-E05F83AACC33}" srcOrd="0" destOrd="0" presId="urn:microsoft.com/office/officeart/2005/8/layout/list1"/>
    <dgm:cxn modelId="{70CABA7C-C144-408F-BBC2-5069E9029C1F}" type="presParOf" srcId="{1FAF356A-97CE-4D69-A63A-A6AF6BA40FBF}" destId="{7DF2D36F-A465-4E32-BEDD-C84E8559A9CD}" srcOrd="1" destOrd="0" presId="urn:microsoft.com/office/officeart/2005/8/layout/list1"/>
    <dgm:cxn modelId="{AB9C1B8D-966E-4469-B7E4-2F40264E2ADE}" type="presParOf" srcId="{4B474251-38FE-4579-9467-3225C61DB301}" destId="{C8C9A48D-C218-402E-8B58-8F569EE9056C}" srcOrd="5" destOrd="0" presId="urn:microsoft.com/office/officeart/2005/8/layout/list1"/>
    <dgm:cxn modelId="{AD476FB7-C07E-439B-BC91-229C7D7F1B43}" type="presParOf" srcId="{4B474251-38FE-4579-9467-3225C61DB301}" destId="{C213EDF5-9EE0-4F1B-8B1F-64339FF6864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46111C-CC29-47B6-9741-92C3EC6A10B7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71DC25-5EAA-4491-AD46-99276590166E}">
      <dgm:prSet phldrT="[Text]" custT="1"/>
      <dgm:spPr/>
      <dgm:t>
        <a:bodyPr/>
        <a:lstStyle/>
        <a:p>
          <a:r>
            <a:rPr lang="en" sz="2000" dirty="0" smtClean="0">
              <a:solidFill>
                <a:schemeClr val="tx1"/>
              </a:solidFill>
            </a:rPr>
            <a:t>It is caused by an embolus, strong pain in the lumbar region is dominant, nausea, vomiting, elevated body temperature.</a:t>
          </a:r>
          <a:endParaRPr lang="en-US" sz="2000" dirty="0"/>
        </a:p>
      </dgm:t>
    </dgm:pt>
    <dgm:pt modelId="{8A1CB3E1-12A3-41E9-AC33-FAF9488372D8}" type="parTrans" cxnId="{8F6E3217-0333-4CA4-90D8-73D562ADE856}">
      <dgm:prSet/>
      <dgm:spPr/>
      <dgm:t>
        <a:bodyPr/>
        <a:lstStyle/>
        <a:p>
          <a:endParaRPr lang="en-US"/>
        </a:p>
      </dgm:t>
    </dgm:pt>
    <dgm:pt modelId="{D885485E-6D8D-454D-9AF9-7375D4D0FA42}" type="sibTrans" cxnId="{8F6E3217-0333-4CA4-90D8-73D562ADE856}">
      <dgm:prSet/>
      <dgm:spPr/>
      <dgm:t>
        <a:bodyPr/>
        <a:lstStyle/>
        <a:p>
          <a:endParaRPr lang="en-US"/>
        </a:p>
      </dgm:t>
    </dgm:pt>
    <dgm:pt modelId="{D1D5CAD8-2865-4E86-88A4-0836D782496F}">
      <dgm:prSet phldrT="[Text]" custT="1"/>
      <dgm:spPr/>
      <dgm:t>
        <a:bodyPr/>
        <a:lstStyle/>
        <a:p>
          <a:r>
            <a:rPr lang="en" sz="1800" i="1" smtClean="0">
              <a:solidFill>
                <a:schemeClr val="tx1"/>
              </a:solidFill>
            </a:rPr>
            <a:t>Dg</a:t>
          </a:r>
          <a:r>
            <a:rPr lang="en" sz="1800" smtClean="0">
              <a:solidFill>
                <a:schemeClr val="tx1"/>
              </a:solidFill>
            </a:rPr>
            <a:t>: </a:t>
          </a:r>
          <a:r>
            <a:rPr lang="en" sz="1800" dirty="0" smtClean="0">
              <a:solidFill>
                <a:schemeClr val="tx1"/>
              </a:solidFill>
            </a:rPr>
            <a:t>proteinuria, microhematuria, hemoglobinuria, elevated transaminases, LDH, ALP, renal angiography.</a:t>
          </a:r>
          <a:endParaRPr lang="en-US" sz="1800" dirty="0" smtClean="0">
            <a:solidFill>
              <a:schemeClr val="tx1"/>
            </a:solidFill>
          </a:endParaRPr>
        </a:p>
        <a:p>
          <a:r>
            <a:rPr lang="en" sz="1800" dirty="0" smtClean="0">
              <a:solidFill>
                <a:schemeClr val="tx1"/>
              </a:solidFill>
            </a:rPr>
            <a:t>TH: anticoagulants, thrombolysis, embolectomy</a:t>
          </a:r>
          <a:endParaRPr lang="en-US" sz="1800" dirty="0"/>
        </a:p>
      </dgm:t>
    </dgm:pt>
    <dgm:pt modelId="{F439A5C1-52E8-4165-8C42-141B90CAF338}" type="parTrans" cxnId="{2A38B6CF-AE77-4252-8CFF-1F73F8199DDD}">
      <dgm:prSet/>
      <dgm:spPr/>
      <dgm:t>
        <a:bodyPr/>
        <a:lstStyle/>
        <a:p>
          <a:endParaRPr lang="en-US"/>
        </a:p>
      </dgm:t>
    </dgm:pt>
    <dgm:pt modelId="{56F8E220-8999-48F0-8C59-019724F872DE}" type="sibTrans" cxnId="{2A38B6CF-AE77-4252-8CFF-1F73F8199DDD}">
      <dgm:prSet/>
      <dgm:spPr/>
      <dgm:t>
        <a:bodyPr/>
        <a:lstStyle/>
        <a:p>
          <a:endParaRPr lang="en-US"/>
        </a:p>
      </dgm:t>
    </dgm:pt>
    <dgm:pt modelId="{61BA95BA-E529-4D55-B9A5-FF020C07C06F}" type="pres">
      <dgm:prSet presAssocID="{E146111C-CC29-47B6-9741-92C3EC6A10B7}" presName="diagram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726980B7-0442-4C2C-A52D-04883104F75D}" type="pres">
      <dgm:prSet presAssocID="{9E71DC25-5EAA-4491-AD46-99276590166E}" presName="composite" presStyleCnt="0"/>
      <dgm:spPr/>
    </dgm:pt>
    <dgm:pt modelId="{E0707CC8-58EA-4EC8-9787-4F912A61E842}" type="pres">
      <dgm:prSet presAssocID="{9E71DC25-5EAA-4491-AD46-99276590166E}" presName="Image" presStyleLbl="bgShp" presStyleIdx="0" presStyleCnt="2" custLinFactNeighborX="1008" custLinFactNeighborY="-9959"/>
      <dgm:spPr/>
      <dgm:t>
        <a:bodyPr/>
        <a:lstStyle/>
        <a:p>
          <a:endParaRPr lang="en-US"/>
        </a:p>
      </dgm:t>
    </dgm:pt>
    <dgm:pt modelId="{3217CC63-64A8-4BFA-9871-BD510EB65FD4}" type="pres">
      <dgm:prSet presAssocID="{9E71DC25-5EAA-4491-AD46-99276590166E}" presName="Parent" presStyleLbl="node0" presStyleIdx="0" presStyleCnt="2" custScaleY="107142" custLinFactNeighborX="-6153" custLinFactNeighborY="377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965C9F-FD58-420A-93C6-BF48F4F792E6}" type="pres">
      <dgm:prSet presAssocID="{D885485E-6D8D-454D-9AF9-7375D4D0FA42}" presName="sibTrans" presStyleCnt="0"/>
      <dgm:spPr/>
    </dgm:pt>
    <dgm:pt modelId="{5767B8D0-70B0-4B7E-8703-3E42B50DE289}" type="pres">
      <dgm:prSet presAssocID="{D1D5CAD8-2865-4E86-88A4-0836D782496F}" presName="composite" presStyleCnt="0"/>
      <dgm:spPr/>
    </dgm:pt>
    <dgm:pt modelId="{0CB17FB1-959E-49DF-90B7-E818C366BC5D}" type="pres">
      <dgm:prSet presAssocID="{D1D5CAD8-2865-4E86-88A4-0836D782496F}" presName="Image" presStyleLbl="bgShp" presStyleIdx="1" presStyleCnt="2" custLinFactNeighborX="5095" custLinFactNeighborY="-9215"/>
      <dgm:spPr/>
      <dgm:t>
        <a:bodyPr/>
        <a:lstStyle/>
        <a:p>
          <a:endParaRPr lang="en-US"/>
        </a:p>
      </dgm:t>
    </dgm:pt>
    <dgm:pt modelId="{8B3CFD89-9F21-46F3-9708-C3600F684744}" type="pres">
      <dgm:prSet presAssocID="{D1D5CAD8-2865-4E86-88A4-0836D782496F}" presName="Parent" presStyleLbl="node0" presStyleIdx="1" presStyleCnt="2" custScaleY="126172" custLinFactNeighborX="-1465" custLinFactNeighborY="477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38B6CF-AE77-4252-8CFF-1F73F8199DDD}" srcId="{E146111C-CC29-47B6-9741-92C3EC6A10B7}" destId="{D1D5CAD8-2865-4E86-88A4-0836D782496F}" srcOrd="1" destOrd="0" parTransId="{F439A5C1-52E8-4165-8C42-141B90CAF338}" sibTransId="{56F8E220-8999-48F0-8C59-019724F872DE}"/>
    <dgm:cxn modelId="{B43B5CCB-64C3-44C4-B14E-9890A7DAB2C4}" type="presOf" srcId="{9E71DC25-5EAA-4491-AD46-99276590166E}" destId="{3217CC63-64A8-4BFA-9871-BD510EB65FD4}" srcOrd="0" destOrd="0" presId="urn:microsoft.com/office/officeart/2008/layout/BendingPictureCaption"/>
    <dgm:cxn modelId="{3483FF7E-FDB5-4B84-8A8D-3F34F87FC289}" type="presOf" srcId="{D1D5CAD8-2865-4E86-88A4-0836D782496F}" destId="{8B3CFD89-9F21-46F3-9708-C3600F684744}" srcOrd="0" destOrd="0" presId="urn:microsoft.com/office/officeart/2008/layout/BendingPictureCaption"/>
    <dgm:cxn modelId="{9DFF59BF-DCDE-4989-BC8C-5E4E1D9688DC}" type="presOf" srcId="{E146111C-CC29-47B6-9741-92C3EC6A10B7}" destId="{61BA95BA-E529-4D55-B9A5-FF020C07C06F}" srcOrd="0" destOrd="0" presId="urn:microsoft.com/office/officeart/2008/layout/BendingPictureCaption"/>
    <dgm:cxn modelId="{8F6E3217-0333-4CA4-90D8-73D562ADE856}" srcId="{E146111C-CC29-47B6-9741-92C3EC6A10B7}" destId="{9E71DC25-5EAA-4491-AD46-99276590166E}" srcOrd="0" destOrd="0" parTransId="{8A1CB3E1-12A3-41E9-AC33-FAF9488372D8}" sibTransId="{D885485E-6D8D-454D-9AF9-7375D4D0FA42}"/>
    <dgm:cxn modelId="{28D26D03-9894-4B3D-A3EB-10869A449A0B}" type="presParOf" srcId="{61BA95BA-E529-4D55-B9A5-FF020C07C06F}" destId="{726980B7-0442-4C2C-A52D-04883104F75D}" srcOrd="0" destOrd="0" presId="urn:microsoft.com/office/officeart/2008/layout/BendingPictureCaption"/>
    <dgm:cxn modelId="{41FD940C-57B4-4FC4-9C9D-575F3C9F0217}" type="presParOf" srcId="{726980B7-0442-4C2C-A52D-04883104F75D}" destId="{E0707CC8-58EA-4EC8-9787-4F912A61E842}" srcOrd="0" destOrd="0" presId="urn:microsoft.com/office/officeart/2008/layout/BendingPictureCaption"/>
    <dgm:cxn modelId="{7BA926C8-8883-40CB-93C3-0B20AC6B999B}" type="presParOf" srcId="{726980B7-0442-4C2C-A52D-04883104F75D}" destId="{3217CC63-64A8-4BFA-9871-BD510EB65FD4}" srcOrd="1" destOrd="0" presId="urn:microsoft.com/office/officeart/2008/layout/BendingPictureCaption"/>
    <dgm:cxn modelId="{5D25AA3B-5F79-45BB-8571-A3BC04B70D2C}" type="presParOf" srcId="{61BA95BA-E529-4D55-B9A5-FF020C07C06F}" destId="{94965C9F-FD58-420A-93C6-BF48F4F792E6}" srcOrd="1" destOrd="0" presId="urn:microsoft.com/office/officeart/2008/layout/BendingPictureCaption"/>
    <dgm:cxn modelId="{4F4D7502-E305-4E21-A2B1-60CDE438C185}" type="presParOf" srcId="{61BA95BA-E529-4D55-B9A5-FF020C07C06F}" destId="{5767B8D0-70B0-4B7E-8703-3E42B50DE289}" srcOrd="2" destOrd="0" presId="urn:microsoft.com/office/officeart/2008/layout/BendingPictureCaption"/>
    <dgm:cxn modelId="{3DB7F8B0-69F8-4FE8-A70A-62B702964654}" type="presParOf" srcId="{5767B8D0-70B0-4B7E-8703-3E42B50DE289}" destId="{0CB17FB1-959E-49DF-90B7-E818C366BC5D}" srcOrd="0" destOrd="0" presId="urn:microsoft.com/office/officeart/2008/layout/BendingPictureCaption"/>
    <dgm:cxn modelId="{BA2E1D44-E396-411A-81FB-15E47591042F}" type="presParOf" srcId="{5767B8D0-70B0-4B7E-8703-3E42B50DE289}" destId="{8B3CFD89-9F21-46F3-9708-C3600F684744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8EB23B-D6A9-4628-ADEE-3C24DA489227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38495E-AFBF-46F4-A26A-0E64FF65F53E}">
      <dgm:prSet phldrT="[Text]" custT="1"/>
      <dgm:spPr/>
      <dgm:t>
        <a:bodyPr/>
        <a:lstStyle/>
        <a:p>
          <a:r>
            <a:rPr lang="en" sz="1900" b="1" i="1" dirty="0" smtClean="0">
              <a:solidFill>
                <a:schemeClr val="tx1"/>
              </a:solidFill>
            </a:rPr>
            <a:t>Polyarteritis nodosa</a:t>
          </a:r>
          <a:endParaRPr lang="en-US" sz="1900" dirty="0">
            <a:solidFill>
              <a:schemeClr val="tx1"/>
            </a:solidFill>
          </a:endParaRPr>
        </a:p>
      </dgm:t>
    </dgm:pt>
    <dgm:pt modelId="{43BB3A8C-6F1C-4F16-93FF-D86E05E7A947}" type="parTrans" cxnId="{C8064BF2-7EF1-41E2-AF68-A774C27C0D31}">
      <dgm:prSet/>
      <dgm:spPr/>
      <dgm:t>
        <a:bodyPr/>
        <a:lstStyle/>
        <a:p>
          <a:endParaRPr lang="en-US"/>
        </a:p>
      </dgm:t>
    </dgm:pt>
    <dgm:pt modelId="{D6B05A2A-6888-4484-8534-F025B9C42E87}" type="sibTrans" cxnId="{C8064BF2-7EF1-41E2-AF68-A774C27C0D31}">
      <dgm:prSet/>
      <dgm:spPr/>
      <dgm:t>
        <a:bodyPr/>
        <a:lstStyle/>
        <a:p>
          <a:endParaRPr lang="en-US"/>
        </a:p>
      </dgm:t>
    </dgm:pt>
    <dgm:pt modelId="{32D14097-2045-4C03-A6AE-DDCD2960C79C}">
      <dgm:prSet phldrT="[Text]" custT="1"/>
      <dgm:spPr/>
      <dgm:t>
        <a:bodyPr/>
        <a:lstStyle/>
        <a:p>
          <a:r>
            <a:rPr lang="en" sz="1900" dirty="0" smtClean="0">
              <a:solidFill>
                <a:schemeClr val="tx1"/>
              </a:solidFill>
            </a:rPr>
            <a:t>It affects </a:t>
          </a:r>
          <a:r>
            <a:rPr lang="en" sz="1900" dirty="0" smtClean="0">
              <a:solidFill>
                <a:srgbClr val="FF0000"/>
              </a:solidFill>
            </a:rPr>
            <a:t>medium-sized arteries </a:t>
          </a:r>
          <a:r>
            <a:rPr lang="en" sz="1900" dirty="0" smtClean="0">
              <a:solidFill>
                <a:schemeClr val="tx1"/>
              </a:solidFill>
            </a:rPr>
            <a:t>, </a:t>
          </a:r>
          <a:r>
            <a:rPr lang="en" sz="1900" dirty="0" smtClean="0">
              <a:solidFill>
                <a:srgbClr val="FF0000"/>
              </a:solidFill>
            </a:rPr>
            <a:t>necrotic inflammation of the wall with occlusive changes and aneurysmal expansions </a:t>
          </a:r>
          <a:r>
            <a:rPr lang="en" sz="1900" dirty="0" smtClean="0">
              <a:solidFill>
                <a:schemeClr val="tx1"/>
              </a:solidFill>
            </a:rPr>
            <a:t>. They contain PMN and eosinophils, proteinuria, microhematuria</a:t>
          </a:r>
          <a:r>
            <a:rPr lang="en" sz="1900" smtClean="0">
              <a:solidFill>
                <a:schemeClr val="tx1"/>
              </a:solidFill>
            </a:rPr>
            <a:t>, </a:t>
          </a:r>
          <a:r>
            <a:rPr lang="sr-Latn-RS" sz="1900" smtClean="0">
              <a:solidFill>
                <a:schemeClr val="tx1"/>
              </a:solidFill>
            </a:rPr>
            <a:t>KF</a:t>
          </a:r>
          <a:endParaRPr lang="en-US" sz="1900" dirty="0"/>
        </a:p>
      </dgm:t>
    </dgm:pt>
    <dgm:pt modelId="{3CBDA960-905B-4F97-AC1A-E9F218A1621C}" type="parTrans" cxnId="{20F3EB54-643D-4D3B-A539-15C88D6C94E2}">
      <dgm:prSet/>
      <dgm:spPr/>
      <dgm:t>
        <a:bodyPr/>
        <a:lstStyle/>
        <a:p>
          <a:endParaRPr lang="en-US"/>
        </a:p>
      </dgm:t>
    </dgm:pt>
    <dgm:pt modelId="{600B96FD-8BDB-46FB-B5B6-7536CADC9591}" type="sibTrans" cxnId="{20F3EB54-643D-4D3B-A539-15C88D6C94E2}">
      <dgm:prSet/>
      <dgm:spPr/>
      <dgm:t>
        <a:bodyPr/>
        <a:lstStyle/>
        <a:p>
          <a:endParaRPr lang="en-US"/>
        </a:p>
      </dgm:t>
    </dgm:pt>
    <dgm:pt modelId="{D91E8430-FD5D-4CE5-B039-825025A69459}">
      <dgm:prSet phldrT="[Text]" custT="1"/>
      <dgm:spPr/>
      <dgm:t>
        <a:bodyPr/>
        <a:lstStyle/>
        <a:p>
          <a:r>
            <a:rPr lang="en" sz="1900" b="1" i="1" dirty="0" smtClean="0">
              <a:solidFill>
                <a:schemeClr val="tx1"/>
              </a:solidFill>
            </a:rPr>
            <a:t>Scleroderma</a:t>
          </a:r>
          <a:endParaRPr lang="en-US" sz="1900" dirty="0">
            <a:solidFill>
              <a:schemeClr val="tx1"/>
            </a:solidFill>
          </a:endParaRPr>
        </a:p>
      </dgm:t>
    </dgm:pt>
    <dgm:pt modelId="{962995D2-7BBB-4F48-B394-8D63E91EC088}" type="parTrans" cxnId="{C7F4D30B-97F1-4500-B34B-10E8928835B0}">
      <dgm:prSet/>
      <dgm:spPr/>
      <dgm:t>
        <a:bodyPr/>
        <a:lstStyle/>
        <a:p>
          <a:endParaRPr lang="en-US"/>
        </a:p>
      </dgm:t>
    </dgm:pt>
    <dgm:pt modelId="{5737038C-6276-49FF-894B-5DF476FF351A}" type="sibTrans" cxnId="{C7F4D30B-97F1-4500-B34B-10E8928835B0}">
      <dgm:prSet/>
      <dgm:spPr/>
      <dgm:t>
        <a:bodyPr/>
        <a:lstStyle/>
        <a:p>
          <a:endParaRPr lang="en-US"/>
        </a:p>
      </dgm:t>
    </dgm:pt>
    <dgm:pt modelId="{D85B2196-006F-4ACB-B6D3-550E239A17FE}">
      <dgm:prSet phldrT="[Text]" custT="1"/>
      <dgm:spPr/>
      <dgm:t>
        <a:bodyPr/>
        <a:lstStyle/>
        <a:p>
          <a:r>
            <a:rPr lang="en" sz="1900" dirty="0" smtClean="0"/>
            <a:t>Affects </a:t>
          </a:r>
          <a:r>
            <a:rPr lang="en" sz="1900" dirty="0" smtClean="0">
              <a:solidFill>
                <a:srgbClr val="FF0000"/>
              </a:solidFill>
            </a:rPr>
            <a:t>interlobular art. and afferent arteriole, fibrinoid necrosis</a:t>
          </a:r>
          <a:r>
            <a:rPr lang="en" sz="1900" smtClean="0">
              <a:solidFill>
                <a:srgbClr val="FF0000"/>
              </a:solidFill>
            </a:rPr>
            <a:t>, </a:t>
          </a:r>
          <a:r>
            <a:rPr lang="sr-Latn-RS" sz="1900" smtClean="0">
              <a:solidFill>
                <a:srgbClr val="FF0000"/>
              </a:solidFill>
            </a:rPr>
            <a:t>and thrombus formation</a:t>
          </a:r>
          <a:r>
            <a:rPr lang="en" sz="1900" smtClean="0"/>
            <a:t>. </a:t>
          </a:r>
          <a:r>
            <a:rPr lang="en" sz="1900" dirty="0" smtClean="0"/>
            <a:t>Proteinuria, azotemia and HTA</a:t>
          </a:r>
          <a:r>
            <a:rPr lang="en" sz="1900" smtClean="0"/>
            <a:t>. </a:t>
          </a:r>
          <a:r>
            <a:rPr lang="en" sz="1900" i="1" smtClean="0"/>
            <a:t>TH</a:t>
          </a:r>
          <a:r>
            <a:rPr lang="en" sz="1900" smtClean="0"/>
            <a:t>: </a:t>
          </a:r>
          <a:r>
            <a:rPr lang="en" sz="1900" dirty="0" smtClean="0"/>
            <a:t>antag</a:t>
          </a:r>
          <a:r>
            <a:rPr lang="en" sz="1900" smtClean="0"/>
            <a:t>. </a:t>
          </a:r>
          <a:r>
            <a:rPr lang="en" sz="1900" i="1" smtClean="0"/>
            <a:t>Ca</a:t>
          </a:r>
          <a:r>
            <a:rPr lang="en" sz="1900" smtClean="0"/>
            <a:t>, </a:t>
          </a:r>
          <a:r>
            <a:rPr lang="sr-Latn-RS" sz="1900" smtClean="0"/>
            <a:t>ACEI</a:t>
          </a:r>
          <a:endParaRPr lang="en-US" sz="1900" dirty="0"/>
        </a:p>
      </dgm:t>
    </dgm:pt>
    <dgm:pt modelId="{FE9A9EDB-4242-4DC5-A44C-D4A38478446F}" type="parTrans" cxnId="{68361749-9779-476B-B305-05724880755F}">
      <dgm:prSet/>
      <dgm:spPr/>
      <dgm:t>
        <a:bodyPr/>
        <a:lstStyle/>
        <a:p>
          <a:endParaRPr lang="en-US"/>
        </a:p>
      </dgm:t>
    </dgm:pt>
    <dgm:pt modelId="{2EE917FD-85FF-4387-B636-E9DD8E47FC40}" type="sibTrans" cxnId="{68361749-9779-476B-B305-05724880755F}">
      <dgm:prSet/>
      <dgm:spPr/>
      <dgm:t>
        <a:bodyPr/>
        <a:lstStyle/>
        <a:p>
          <a:endParaRPr lang="en-US"/>
        </a:p>
      </dgm:t>
    </dgm:pt>
    <dgm:pt modelId="{5CA1AD78-A5F4-40EA-BF1E-20B9854C7219}">
      <dgm:prSet phldrT="[Text]" custT="1"/>
      <dgm:spPr/>
      <dgm:t>
        <a:bodyPr/>
        <a:lstStyle/>
        <a:p>
          <a:r>
            <a:rPr lang="en" sz="1900" b="1" dirty="0" smtClean="0">
              <a:solidFill>
                <a:schemeClr val="tx1"/>
              </a:solidFill>
            </a:rPr>
            <a:t>Sickle cell nephropathy</a:t>
          </a:r>
          <a:endParaRPr lang="en-US" sz="1900" dirty="0">
            <a:solidFill>
              <a:schemeClr val="tx1"/>
            </a:solidFill>
          </a:endParaRPr>
        </a:p>
      </dgm:t>
    </dgm:pt>
    <dgm:pt modelId="{F4E1CDBC-09C4-481F-84B1-A531AD2D6699}" type="parTrans" cxnId="{507D8767-FA4E-4AC0-88DF-F3AC055328B6}">
      <dgm:prSet/>
      <dgm:spPr/>
      <dgm:t>
        <a:bodyPr/>
        <a:lstStyle/>
        <a:p>
          <a:endParaRPr lang="en-US"/>
        </a:p>
      </dgm:t>
    </dgm:pt>
    <dgm:pt modelId="{53877A5D-0109-4882-BD34-78F48EE6604F}" type="sibTrans" cxnId="{507D8767-FA4E-4AC0-88DF-F3AC055328B6}">
      <dgm:prSet/>
      <dgm:spPr/>
      <dgm:t>
        <a:bodyPr/>
        <a:lstStyle/>
        <a:p>
          <a:endParaRPr lang="en-US"/>
        </a:p>
      </dgm:t>
    </dgm:pt>
    <dgm:pt modelId="{09AD415D-B89B-4D3C-81DA-3D9DAF18359E}">
      <dgm:prSet phldrT="[Text]" custT="1"/>
      <dgm:spPr/>
      <dgm:t>
        <a:bodyPr/>
        <a:lstStyle/>
        <a:p>
          <a:r>
            <a:rPr lang="en" sz="1900" dirty="0" smtClean="0">
              <a:latin typeface="+mn-lt"/>
              <a:cs typeface="Arial" charset="0"/>
            </a:rPr>
            <a:t>The most severe complication of sickle cell disease</a:t>
          </a:r>
          <a:endParaRPr lang="en-US" sz="1900" dirty="0"/>
        </a:p>
      </dgm:t>
    </dgm:pt>
    <dgm:pt modelId="{047A507C-D8E8-48F5-8DAD-721648B90685}" type="parTrans" cxnId="{DB72C278-27BF-4A7B-995A-AA4501758012}">
      <dgm:prSet/>
      <dgm:spPr/>
      <dgm:t>
        <a:bodyPr/>
        <a:lstStyle/>
        <a:p>
          <a:endParaRPr lang="en-US"/>
        </a:p>
      </dgm:t>
    </dgm:pt>
    <dgm:pt modelId="{37CFB29E-6B38-4BF8-AD78-4E0FA324D4EB}" type="sibTrans" cxnId="{DB72C278-27BF-4A7B-995A-AA4501758012}">
      <dgm:prSet/>
      <dgm:spPr/>
      <dgm:t>
        <a:bodyPr/>
        <a:lstStyle/>
        <a:p>
          <a:endParaRPr lang="en-US"/>
        </a:p>
      </dgm:t>
    </dgm:pt>
    <dgm:pt modelId="{BD9D670D-ED32-4777-86F0-CDAACD8B8AC1}">
      <dgm:prSet custT="1"/>
      <dgm:spPr/>
      <dgm:t>
        <a:bodyPr/>
        <a:lstStyle/>
        <a:p>
          <a:r>
            <a:rPr lang="en" sz="1900" smtClean="0">
              <a:latin typeface="+mn-lt"/>
              <a:cs typeface="Arial" charset="0"/>
            </a:rPr>
            <a:t>It is manifested by hyperfiltration, hyposthenuria, proteinuria,</a:t>
          </a:r>
          <a:endParaRPr lang="sr-Cyrl-RS" sz="1900" dirty="0">
            <a:latin typeface="+mn-lt"/>
            <a:cs typeface="Arial" charset="0"/>
          </a:endParaRPr>
        </a:p>
      </dgm:t>
    </dgm:pt>
    <dgm:pt modelId="{55550813-9514-4680-BBC4-5533A7EC8CF4}" type="parTrans" cxnId="{4DDDEFF6-F8CF-4506-BE03-9E6D5824E6BE}">
      <dgm:prSet/>
      <dgm:spPr/>
      <dgm:t>
        <a:bodyPr/>
        <a:lstStyle/>
        <a:p>
          <a:endParaRPr lang="en-US"/>
        </a:p>
      </dgm:t>
    </dgm:pt>
    <dgm:pt modelId="{7F73AAA5-F245-45F5-B352-24C73233F409}" type="sibTrans" cxnId="{4DDDEFF6-F8CF-4506-BE03-9E6D5824E6BE}">
      <dgm:prSet/>
      <dgm:spPr/>
      <dgm:t>
        <a:bodyPr/>
        <a:lstStyle/>
        <a:p>
          <a:endParaRPr lang="en-US"/>
        </a:p>
      </dgm:t>
    </dgm:pt>
    <dgm:pt modelId="{1D189D2D-49A8-4266-AB52-5A99E2B97D46}">
      <dgm:prSet custT="1"/>
      <dgm:spPr/>
      <dgm:t>
        <a:bodyPr/>
        <a:lstStyle/>
        <a:p>
          <a:r>
            <a:rPr lang="en" sz="1900" dirty="0" smtClean="0">
              <a:latin typeface="+mn-lt"/>
              <a:cs typeface="Arial" charset="0"/>
            </a:rPr>
            <a:t>cortical scars, impaired urine acidification </a:t>
          </a:r>
          <a:r>
            <a:rPr lang="en" sz="1900" smtClean="0">
              <a:latin typeface="+mn-lt"/>
              <a:cs typeface="Arial" charset="0"/>
            </a:rPr>
            <a:t>and </a:t>
          </a:r>
          <a:r>
            <a:rPr lang="sr-Latn-RS" sz="1900" smtClean="0">
              <a:latin typeface="+mn-lt"/>
              <a:cs typeface="Arial" charset="0"/>
            </a:rPr>
            <a:t>terminal CKD</a:t>
          </a:r>
          <a:endParaRPr lang="sr-Cyrl-RS" sz="1900" dirty="0">
            <a:latin typeface="+mn-lt"/>
            <a:cs typeface="Arial" charset="0"/>
          </a:endParaRPr>
        </a:p>
      </dgm:t>
    </dgm:pt>
    <dgm:pt modelId="{77451841-03E6-4F69-AD1B-FDFDCA7C7975}" type="parTrans" cxnId="{D09D79C6-A43E-4AC7-896A-781FBF42F6B9}">
      <dgm:prSet/>
      <dgm:spPr/>
      <dgm:t>
        <a:bodyPr/>
        <a:lstStyle/>
        <a:p>
          <a:endParaRPr lang="en-US"/>
        </a:p>
      </dgm:t>
    </dgm:pt>
    <dgm:pt modelId="{C47972F2-8320-4B4F-992F-C41ADD54F0FE}" type="sibTrans" cxnId="{D09D79C6-A43E-4AC7-896A-781FBF42F6B9}">
      <dgm:prSet/>
      <dgm:spPr/>
      <dgm:t>
        <a:bodyPr/>
        <a:lstStyle/>
        <a:p>
          <a:endParaRPr lang="en-US"/>
        </a:p>
      </dgm:t>
    </dgm:pt>
    <dgm:pt modelId="{578D56EA-BDD8-40A8-8011-6A7523E8B6A4}" type="pres">
      <dgm:prSet presAssocID="{0C8EB23B-D6A9-4628-ADEE-3C24DA48922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9C380E-53C5-4E0B-B12B-3B808AD7F00D}" type="pres">
      <dgm:prSet presAssocID="{0C38495E-AFBF-46F4-A26A-0E64FF65F53E}" presName="composite" presStyleCnt="0"/>
      <dgm:spPr/>
    </dgm:pt>
    <dgm:pt modelId="{F306FE01-8B3C-421D-9CCF-7026FA489FD7}" type="pres">
      <dgm:prSet presAssocID="{0C38495E-AFBF-46F4-A26A-0E64FF65F53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3FBEFA-01A0-4582-80FC-5348B5997012}" type="pres">
      <dgm:prSet presAssocID="{0C38495E-AFBF-46F4-A26A-0E64FF65F53E}" presName="parSh" presStyleLbl="node1" presStyleIdx="0" presStyleCnt="3"/>
      <dgm:spPr/>
      <dgm:t>
        <a:bodyPr/>
        <a:lstStyle/>
        <a:p>
          <a:endParaRPr lang="en-US"/>
        </a:p>
      </dgm:t>
    </dgm:pt>
    <dgm:pt modelId="{742C0CD3-28E5-49F0-9A49-8F1F025907F8}" type="pres">
      <dgm:prSet presAssocID="{0C38495E-AFBF-46F4-A26A-0E64FF65F53E}" presName="desTx" presStyleLbl="fgAcc1" presStyleIdx="0" presStyleCnt="3" custScaleX="107767" custLinFactNeighborY="39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3F9780-3BA2-4559-9FD4-3A4AAC303BAC}" type="pres">
      <dgm:prSet presAssocID="{D6B05A2A-6888-4484-8534-F025B9C42E8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771116F-E98B-4B93-993A-D194CA8936EA}" type="pres">
      <dgm:prSet presAssocID="{D6B05A2A-6888-4484-8534-F025B9C42E87}" presName="connTx" presStyleLbl="sibTrans2D1" presStyleIdx="0" presStyleCnt="2"/>
      <dgm:spPr/>
      <dgm:t>
        <a:bodyPr/>
        <a:lstStyle/>
        <a:p>
          <a:endParaRPr lang="en-US"/>
        </a:p>
      </dgm:t>
    </dgm:pt>
    <dgm:pt modelId="{B6646BB8-57DD-4FB3-A9C4-D06685F7A76C}" type="pres">
      <dgm:prSet presAssocID="{D91E8430-FD5D-4CE5-B039-825025A69459}" presName="composite" presStyleCnt="0"/>
      <dgm:spPr/>
    </dgm:pt>
    <dgm:pt modelId="{F7703CF7-DEC8-4C60-BA3A-2BFD0192610C}" type="pres">
      <dgm:prSet presAssocID="{D91E8430-FD5D-4CE5-B039-825025A6945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F11A49-09BB-4B21-8D83-4735DF3EE958}" type="pres">
      <dgm:prSet presAssocID="{D91E8430-FD5D-4CE5-B039-825025A69459}" presName="parSh" presStyleLbl="node1" presStyleIdx="1" presStyleCnt="3"/>
      <dgm:spPr/>
      <dgm:t>
        <a:bodyPr/>
        <a:lstStyle/>
        <a:p>
          <a:endParaRPr lang="en-US"/>
        </a:p>
      </dgm:t>
    </dgm:pt>
    <dgm:pt modelId="{981DFCE8-E0B9-4EE4-B3AF-41D271C8ECBD}" type="pres">
      <dgm:prSet presAssocID="{D91E8430-FD5D-4CE5-B039-825025A69459}" presName="desTx" presStyleLbl="fgAcc1" presStyleIdx="1" presStyleCnt="3" custLinFactNeighborY="39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42D61A-F1F1-4B0F-AB62-5D8D69590F1A}" type="pres">
      <dgm:prSet presAssocID="{5737038C-6276-49FF-894B-5DF476FF351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05842F5-DB0A-46F1-AD60-72282A337365}" type="pres">
      <dgm:prSet presAssocID="{5737038C-6276-49FF-894B-5DF476FF351A}" presName="connTx" presStyleLbl="sibTrans2D1" presStyleIdx="1" presStyleCnt="2"/>
      <dgm:spPr/>
      <dgm:t>
        <a:bodyPr/>
        <a:lstStyle/>
        <a:p>
          <a:endParaRPr lang="en-US"/>
        </a:p>
      </dgm:t>
    </dgm:pt>
    <dgm:pt modelId="{DC4F4645-A437-4967-82C6-9C609A474188}" type="pres">
      <dgm:prSet presAssocID="{5CA1AD78-A5F4-40EA-BF1E-20B9854C7219}" presName="composite" presStyleCnt="0"/>
      <dgm:spPr/>
    </dgm:pt>
    <dgm:pt modelId="{70B0E320-0B44-4302-9536-1577878553D6}" type="pres">
      <dgm:prSet presAssocID="{5CA1AD78-A5F4-40EA-BF1E-20B9854C7219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43A15-55AF-44DF-939D-E261ACC75087}" type="pres">
      <dgm:prSet presAssocID="{5CA1AD78-A5F4-40EA-BF1E-20B9854C7219}" presName="parSh" presStyleLbl="node1" presStyleIdx="2" presStyleCnt="3" custScaleX="118141" custScaleY="148458"/>
      <dgm:spPr/>
      <dgm:t>
        <a:bodyPr/>
        <a:lstStyle/>
        <a:p>
          <a:endParaRPr lang="en-US"/>
        </a:p>
      </dgm:t>
    </dgm:pt>
    <dgm:pt modelId="{5DB4CA42-767F-4295-B785-A1A897ECFAD8}" type="pres">
      <dgm:prSet presAssocID="{5CA1AD78-A5F4-40EA-BF1E-20B9854C7219}" presName="desTx" presStyleLbl="fgAcc1" presStyleIdx="2" presStyleCnt="3" custLinFactNeighborX="-4146" custLinFactNeighborY="11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A76EAF-75E9-4540-8BD4-F0A90D6AE220}" type="presOf" srcId="{D85B2196-006F-4ACB-B6D3-550E239A17FE}" destId="{981DFCE8-E0B9-4EE4-B3AF-41D271C8ECBD}" srcOrd="0" destOrd="0" presId="urn:microsoft.com/office/officeart/2005/8/layout/process3"/>
    <dgm:cxn modelId="{0C346E98-9280-4D98-8BAC-FE19F15DC62B}" type="presOf" srcId="{D6B05A2A-6888-4484-8534-F025B9C42E87}" destId="{DD3F9780-3BA2-4559-9FD4-3A4AAC303BAC}" srcOrd="0" destOrd="0" presId="urn:microsoft.com/office/officeart/2005/8/layout/process3"/>
    <dgm:cxn modelId="{9C034DE7-A06B-46D3-A6DF-69461F947FC7}" type="presOf" srcId="{D91E8430-FD5D-4CE5-B039-825025A69459}" destId="{F6F11A49-09BB-4B21-8D83-4735DF3EE958}" srcOrd="1" destOrd="0" presId="urn:microsoft.com/office/officeart/2005/8/layout/process3"/>
    <dgm:cxn modelId="{B8FFCB2C-3281-45D6-AB7D-3E75BDCD281B}" type="presOf" srcId="{5737038C-6276-49FF-894B-5DF476FF351A}" destId="{5542D61A-F1F1-4B0F-AB62-5D8D69590F1A}" srcOrd="0" destOrd="0" presId="urn:microsoft.com/office/officeart/2005/8/layout/process3"/>
    <dgm:cxn modelId="{C7F4D30B-97F1-4500-B34B-10E8928835B0}" srcId="{0C8EB23B-D6A9-4628-ADEE-3C24DA489227}" destId="{D91E8430-FD5D-4CE5-B039-825025A69459}" srcOrd="1" destOrd="0" parTransId="{962995D2-7BBB-4F48-B394-8D63E91EC088}" sibTransId="{5737038C-6276-49FF-894B-5DF476FF351A}"/>
    <dgm:cxn modelId="{7DF87B03-BD9F-4D86-BE43-E0FB90DD71FD}" type="presOf" srcId="{5737038C-6276-49FF-894B-5DF476FF351A}" destId="{405842F5-DB0A-46F1-AD60-72282A337365}" srcOrd="1" destOrd="0" presId="urn:microsoft.com/office/officeart/2005/8/layout/process3"/>
    <dgm:cxn modelId="{ED180464-7AE2-44AA-ABDF-DC2204134F17}" type="presOf" srcId="{0C38495E-AFBF-46F4-A26A-0E64FF65F53E}" destId="{F306FE01-8B3C-421D-9CCF-7026FA489FD7}" srcOrd="0" destOrd="0" presId="urn:microsoft.com/office/officeart/2005/8/layout/process3"/>
    <dgm:cxn modelId="{E6A99B19-D14B-4073-A9CC-5BEC298533ED}" type="presOf" srcId="{5CA1AD78-A5F4-40EA-BF1E-20B9854C7219}" destId="{83443A15-55AF-44DF-939D-E261ACC75087}" srcOrd="1" destOrd="0" presId="urn:microsoft.com/office/officeart/2005/8/layout/process3"/>
    <dgm:cxn modelId="{68361749-9779-476B-B305-05724880755F}" srcId="{D91E8430-FD5D-4CE5-B039-825025A69459}" destId="{D85B2196-006F-4ACB-B6D3-550E239A17FE}" srcOrd="0" destOrd="0" parTransId="{FE9A9EDB-4242-4DC5-A44C-D4A38478446F}" sibTransId="{2EE917FD-85FF-4387-B636-E9DD8E47FC40}"/>
    <dgm:cxn modelId="{70888576-89F9-4E32-83F6-95C4AD9112BF}" type="presOf" srcId="{D91E8430-FD5D-4CE5-B039-825025A69459}" destId="{F7703CF7-DEC8-4C60-BA3A-2BFD0192610C}" srcOrd="0" destOrd="0" presId="urn:microsoft.com/office/officeart/2005/8/layout/process3"/>
    <dgm:cxn modelId="{7414E54D-0CA2-45F6-8825-FA3FC6C3DF3C}" type="presOf" srcId="{32D14097-2045-4C03-A6AE-DDCD2960C79C}" destId="{742C0CD3-28E5-49F0-9A49-8F1F025907F8}" srcOrd="0" destOrd="0" presId="urn:microsoft.com/office/officeart/2005/8/layout/process3"/>
    <dgm:cxn modelId="{DC6C9F76-001F-4E28-A104-D67AA682BBAC}" type="presOf" srcId="{0C38495E-AFBF-46F4-A26A-0E64FF65F53E}" destId="{F93FBEFA-01A0-4582-80FC-5348B5997012}" srcOrd="1" destOrd="0" presId="urn:microsoft.com/office/officeart/2005/8/layout/process3"/>
    <dgm:cxn modelId="{C8064BF2-7EF1-41E2-AF68-A774C27C0D31}" srcId="{0C8EB23B-D6A9-4628-ADEE-3C24DA489227}" destId="{0C38495E-AFBF-46F4-A26A-0E64FF65F53E}" srcOrd="0" destOrd="0" parTransId="{43BB3A8C-6F1C-4F16-93FF-D86E05E7A947}" sibTransId="{D6B05A2A-6888-4484-8534-F025B9C42E87}"/>
    <dgm:cxn modelId="{4BC46F6B-7952-4BCE-9125-FDC7AC2EE6ED}" type="presOf" srcId="{09AD415D-B89B-4D3C-81DA-3D9DAF18359E}" destId="{5DB4CA42-767F-4295-B785-A1A897ECFAD8}" srcOrd="0" destOrd="0" presId="urn:microsoft.com/office/officeart/2005/8/layout/process3"/>
    <dgm:cxn modelId="{DB72C278-27BF-4A7B-995A-AA4501758012}" srcId="{5CA1AD78-A5F4-40EA-BF1E-20B9854C7219}" destId="{09AD415D-B89B-4D3C-81DA-3D9DAF18359E}" srcOrd="0" destOrd="0" parTransId="{047A507C-D8E8-48F5-8DAD-721648B90685}" sibTransId="{37CFB29E-6B38-4BF8-AD78-4E0FA324D4EB}"/>
    <dgm:cxn modelId="{AD9B7D61-41D7-4866-9974-C5F5128B9365}" type="presOf" srcId="{D6B05A2A-6888-4484-8534-F025B9C42E87}" destId="{4771116F-E98B-4B93-993A-D194CA8936EA}" srcOrd="1" destOrd="0" presId="urn:microsoft.com/office/officeart/2005/8/layout/process3"/>
    <dgm:cxn modelId="{20F3EB54-643D-4D3B-A539-15C88D6C94E2}" srcId="{0C38495E-AFBF-46F4-A26A-0E64FF65F53E}" destId="{32D14097-2045-4C03-A6AE-DDCD2960C79C}" srcOrd="0" destOrd="0" parTransId="{3CBDA960-905B-4F97-AC1A-E9F218A1621C}" sibTransId="{600B96FD-8BDB-46FB-B5B6-7536CADC9591}"/>
    <dgm:cxn modelId="{232762DE-1CD3-4D17-9218-356A2C5A6B11}" type="presOf" srcId="{0C8EB23B-D6A9-4628-ADEE-3C24DA489227}" destId="{578D56EA-BDD8-40A8-8011-6A7523E8B6A4}" srcOrd="0" destOrd="0" presId="urn:microsoft.com/office/officeart/2005/8/layout/process3"/>
    <dgm:cxn modelId="{C555F904-684F-40D5-8410-B66C934C65E6}" type="presOf" srcId="{5CA1AD78-A5F4-40EA-BF1E-20B9854C7219}" destId="{70B0E320-0B44-4302-9536-1577878553D6}" srcOrd="0" destOrd="0" presId="urn:microsoft.com/office/officeart/2005/8/layout/process3"/>
    <dgm:cxn modelId="{4DDDEFF6-F8CF-4506-BE03-9E6D5824E6BE}" srcId="{5CA1AD78-A5F4-40EA-BF1E-20B9854C7219}" destId="{BD9D670D-ED32-4777-86F0-CDAACD8B8AC1}" srcOrd="1" destOrd="0" parTransId="{55550813-9514-4680-BBC4-5533A7EC8CF4}" sibTransId="{7F73AAA5-F245-45F5-B352-24C73233F409}"/>
    <dgm:cxn modelId="{507D8767-FA4E-4AC0-88DF-F3AC055328B6}" srcId="{0C8EB23B-D6A9-4628-ADEE-3C24DA489227}" destId="{5CA1AD78-A5F4-40EA-BF1E-20B9854C7219}" srcOrd="2" destOrd="0" parTransId="{F4E1CDBC-09C4-481F-84B1-A531AD2D6699}" sibTransId="{53877A5D-0109-4882-BD34-78F48EE6604F}"/>
    <dgm:cxn modelId="{D09D79C6-A43E-4AC7-896A-781FBF42F6B9}" srcId="{5CA1AD78-A5F4-40EA-BF1E-20B9854C7219}" destId="{1D189D2D-49A8-4266-AB52-5A99E2B97D46}" srcOrd="2" destOrd="0" parTransId="{77451841-03E6-4F69-AD1B-FDFDCA7C7975}" sibTransId="{C47972F2-8320-4B4F-992F-C41ADD54F0FE}"/>
    <dgm:cxn modelId="{6E92C601-20CD-4133-B5C7-414761D5D972}" type="presOf" srcId="{BD9D670D-ED32-4777-86F0-CDAACD8B8AC1}" destId="{5DB4CA42-767F-4295-B785-A1A897ECFAD8}" srcOrd="0" destOrd="1" presId="urn:microsoft.com/office/officeart/2005/8/layout/process3"/>
    <dgm:cxn modelId="{84D266CC-8C4E-4465-8EA8-CBC06B7F62CA}" type="presOf" srcId="{1D189D2D-49A8-4266-AB52-5A99E2B97D46}" destId="{5DB4CA42-767F-4295-B785-A1A897ECFAD8}" srcOrd="0" destOrd="2" presId="urn:microsoft.com/office/officeart/2005/8/layout/process3"/>
    <dgm:cxn modelId="{E0AD49AE-2C8D-40E7-A4C6-837F6C8BD7C6}" type="presParOf" srcId="{578D56EA-BDD8-40A8-8011-6A7523E8B6A4}" destId="{599C380E-53C5-4E0B-B12B-3B808AD7F00D}" srcOrd="0" destOrd="0" presId="urn:microsoft.com/office/officeart/2005/8/layout/process3"/>
    <dgm:cxn modelId="{790353ED-B0C4-4297-8CE3-D3F75ACE1747}" type="presParOf" srcId="{599C380E-53C5-4E0B-B12B-3B808AD7F00D}" destId="{F306FE01-8B3C-421D-9CCF-7026FA489FD7}" srcOrd="0" destOrd="0" presId="urn:microsoft.com/office/officeart/2005/8/layout/process3"/>
    <dgm:cxn modelId="{E0B11895-109C-4335-8C2C-830870B57A90}" type="presParOf" srcId="{599C380E-53C5-4E0B-B12B-3B808AD7F00D}" destId="{F93FBEFA-01A0-4582-80FC-5348B5997012}" srcOrd="1" destOrd="0" presId="urn:microsoft.com/office/officeart/2005/8/layout/process3"/>
    <dgm:cxn modelId="{7A46E610-1418-44D1-A05B-112685E3CC6F}" type="presParOf" srcId="{599C380E-53C5-4E0B-B12B-3B808AD7F00D}" destId="{742C0CD3-28E5-49F0-9A49-8F1F025907F8}" srcOrd="2" destOrd="0" presId="urn:microsoft.com/office/officeart/2005/8/layout/process3"/>
    <dgm:cxn modelId="{4B1FC672-B7B9-473F-A739-C9F7D4C511D7}" type="presParOf" srcId="{578D56EA-BDD8-40A8-8011-6A7523E8B6A4}" destId="{DD3F9780-3BA2-4559-9FD4-3A4AAC303BAC}" srcOrd="1" destOrd="0" presId="urn:microsoft.com/office/officeart/2005/8/layout/process3"/>
    <dgm:cxn modelId="{A2553D75-99D2-48FC-9AE1-2E99E2C2239C}" type="presParOf" srcId="{DD3F9780-3BA2-4559-9FD4-3A4AAC303BAC}" destId="{4771116F-E98B-4B93-993A-D194CA8936EA}" srcOrd="0" destOrd="0" presId="urn:microsoft.com/office/officeart/2005/8/layout/process3"/>
    <dgm:cxn modelId="{4DF1F1CE-FAC1-4FA7-B7B7-D0F9E4B9E410}" type="presParOf" srcId="{578D56EA-BDD8-40A8-8011-6A7523E8B6A4}" destId="{B6646BB8-57DD-4FB3-A9C4-D06685F7A76C}" srcOrd="2" destOrd="0" presId="urn:microsoft.com/office/officeart/2005/8/layout/process3"/>
    <dgm:cxn modelId="{CF9142B7-F6AA-4F3B-9147-091E57E0D938}" type="presParOf" srcId="{B6646BB8-57DD-4FB3-A9C4-D06685F7A76C}" destId="{F7703CF7-DEC8-4C60-BA3A-2BFD0192610C}" srcOrd="0" destOrd="0" presId="urn:microsoft.com/office/officeart/2005/8/layout/process3"/>
    <dgm:cxn modelId="{647874B9-1114-4B6F-A0CB-E4C37D826541}" type="presParOf" srcId="{B6646BB8-57DD-4FB3-A9C4-D06685F7A76C}" destId="{F6F11A49-09BB-4B21-8D83-4735DF3EE958}" srcOrd="1" destOrd="0" presId="urn:microsoft.com/office/officeart/2005/8/layout/process3"/>
    <dgm:cxn modelId="{C70D5B48-ADAC-4FBD-A1A6-0C5D580ADD55}" type="presParOf" srcId="{B6646BB8-57DD-4FB3-A9C4-D06685F7A76C}" destId="{981DFCE8-E0B9-4EE4-B3AF-41D271C8ECBD}" srcOrd="2" destOrd="0" presId="urn:microsoft.com/office/officeart/2005/8/layout/process3"/>
    <dgm:cxn modelId="{D0DA830A-A7BF-4797-9077-38340037A96E}" type="presParOf" srcId="{578D56EA-BDD8-40A8-8011-6A7523E8B6A4}" destId="{5542D61A-F1F1-4B0F-AB62-5D8D69590F1A}" srcOrd="3" destOrd="0" presId="urn:microsoft.com/office/officeart/2005/8/layout/process3"/>
    <dgm:cxn modelId="{513C88D3-C8F5-4150-98A5-A87BAA5B6231}" type="presParOf" srcId="{5542D61A-F1F1-4B0F-AB62-5D8D69590F1A}" destId="{405842F5-DB0A-46F1-AD60-72282A337365}" srcOrd="0" destOrd="0" presId="urn:microsoft.com/office/officeart/2005/8/layout/process3"/>
    <dgm:cxn modelId="{BD4952A0-C66A-46B0-BB32-AE74E3635899}" type="presParOf" srcId="{578D56EA-BDD8-40A8-8011-6A7523E8B6A4}" destId="{DC4F4645-A437-4967-82C6-9C609A474188}" srcOrd="4" destOrd="0" presId="urn:microsoft.com/office/officeart/2005/8/layout/process3"/>
    <dgm:cxn modelId="{E44A677E-9AEA-4A73-B588-A07A4E895A52}" type="presParOf" srcId="{DC4F4645-A437-4967-82C6-9C609A474188}" destId="{70B0E320-0B44-4302-9536-1577878553D6}" srcOrd="0" destOrd="0" presId="urn:microsoft.com/office/officeart/2005/8/layout/process3"/>
    <dgm:cxn modelId="{FC84AAB1-3A0E-47A6-ABB8-FC77A1503A4D}" type="presParOf" srcId="{DC4F4645-A437-4967-82C6-9C609A474188}" destId="{83443A15-55AF-44DF-939D-E261ACC75087}" srcOrd="1" destOrd="0" presId="urn:microsoft.com/office/officeart/2005/8/layout/process3"/>
    <dgm:cxn modelId="{D6B0F852-2D7C-4AD3-8B8A-BA7DDDD25CAB}" type="presParOf" srcId="{DC4F4645-A437-4967-82C6-9C609A474188}" destId="{5DB4CA42-767F-4295-B785-A1A897ECFAD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B69BC2-370A-4C0E-B8ED-0F6229212658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D51FE2-F59C-4C34-9ED8-FD411B790DB9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800" smtClean="0"/>
            <a:t>Hemolytic uremic syndrome (HUS) is a severe condition caused by an overactive alternative complement system and often involves a hereditary component It is characterized by thrombocytopenia, hemolytic anemia, coagulopathy,</a:t>
          </a:r>
          <a:r>
            <a:rPr lang="sr-Latn-RS" sz="1800" smtClean="0"/>
            <a:t> AKI</a:t>
          </a:r>
          <a:r>
            <a:rPr lang="en-US" sz="1800" smtClean="0"/>
            <a:t>. </a:t>
          </a:r>
          <a:endParaRPr lang="sr-Latn-RS" sz="180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800" smtClean="0"/>
            <a:t>HUS occurs when intravascular thrombosis causes glomerular obstruction</a:t>
          </a:r>
          <a:r>
            <a:rPr lang="sr-Latn-RS" sz="1800" smtClean="0"/>
            <a:t>.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800" smtClean="0"/>
            <a:t> It is most often caused by E.coli infection</a:t>
          </a:r>
          <a:r>
            <a:rPr lang="sr-Latn-RS" sz="1800" smtClean="0"/>
            <a:t>.</a:t>
          </a:r>
          <a:r>
            <a:rPr lang="en-US" sz="1800" smtClean="0"/>
            <a:t> Typical HUS is due to Shiga-like toxin (verotoxin) produced by E.coli and Shiga toxin produced by Shigella dysentery</a:t>
          </a:r>
          <a:r>
            <a:rPr lang="sr-Latn-RS" sz="1800" smtClean="0"/>
            <a:t>.</a:t>
          </a:r>
          <a:r>
            <a:rPr lang="en-US" sz="1800" smtClean="0"/>
            <a:t> Atypical HUS has various causes (bacteria, drugs, immune processes)</a:t>
          </a:r>
          <a:r>
            <a:rPr lang="sr-Latn-RS" sz="1800" smtClean="0"/>
            <a:t>.</a:t>
          </a:r>
          <a:r>
            <a:rPr lang="en-US" sz="1800" smtClean="0"/>
            <a:t> The onset resembles the flu, with enterorrhagia, petechial bleeding, macrohematuria, anuria. It can occur after childbirth and is associated with viral infections </a:t>
          </a:r>
          <a:endParaRPr lang="sr-Latn-RS" sz="180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800" smtClean="0"/>
            <a:t>TH: SSP, plasmapheresis, ek</a:t>
          </a:r>
          <a:r>
            <a:rPr lang="sr-Latn-RS" sz="1800" smtClean="0"/>
            <a:t>ul</a:t>
          </a:r>
          <a:r>
            <a:rPr lang="en-US" sz="1800" smtClean="0"/>
            <a:t>iz</a:t>
          </a:r>
          <a:r>
            <a:rPr lang="sr-Latn-RS" sz="1800" smtClean="0"/>
            <a:t>um</a:t>
          </a:r>
          <a:r>
            <a:rPr lang="en-US" sz="1800" smtClean="0"/>
            <a:t>ab</a:t>
          </a:r>
          <a:endParaRPr lang="en-US" sz="1800" dirty="0"/>
        </a:p>
      </dgm:t>
    </dgm:pt>
    <dgm:pt modelId="{C7BBAD20-A99D-4454-B49B-02F2E491BFB2}" type="parTrans" cxnId="{03F21960-F85F-476C-B587-3622A3862D9D}">
      <dgm:prSet/>
      <dgm:spPr/>
      <dgm:t>
        <a:bodyPr/>
        <a:lstStyle/>
        <a:p>
          <a:endParaRPr lang="en-US"/>
        </a:p>
      </dgm:t>
    </dgm:pt>
    <dgm:pt modelId="{4A48F2B9-204D-4382-9EC0-E9B12F418258}" type="sibTrans" cxnId="{03F21960-F85F-476C-B587-3622A3862D9D}">
      <dgm:prSet/>
      <dgm:spPr/>
      <dgm:t>
        <a:bodyPr/>
        <a:lstStyle/>
        <a:p>
          <a:endParaRPr lang="en-US"/>
        </a:p>
      </dgm:t>
    </dgm:pt>
    <dgm:pt modelId="{4A87FC02-F1D4-4DA6-922D-358DA006F0C9}" type="pres">
      <dgm:prSet presAssocID="{30B69BC2-370A-4C0E-B8ED-0F622921265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2DBAC205-9EC1-444E-A4D0-25B49A006F4B}" type="pres">
      <dgm:prSet presAssocID="{20D51FE2-F59C-4C34-9ED8-FD411B790DB9}" presName="composite" presStyleCnt="0">
        <dgm:presLayoutVars>
          <dgm:chMax/>
          <dgm:chPref/>
        </dgm:presLayoutVars>
      </dgm:prSet>
      <dgm:spPr/>
    </dgm:pt>
    <dgm:pt modelId="{15F2EEE8-1249-41D7-A820-F97ECB8DE070}" type="pres">
      <dgm:prSet presAssocID="{20D51FE2-F59C-4C34-9ED8-FD411B790DB9}" presName="Image" presStyleLbl="bgImgPlace1" presStyleIdx="0" presStyleCnt="1" custScaleX="103558" custLinFactNeighborX="-32599" custLinFactNeighborY="416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001B5F7-2925-48AE-AFB0-E90AEEF3C1E2}" type="pres">
      <dgm:prSet presAssocID="{20D51FE2-F59C-4C34-9ED8-FD411B790DB9}" presName="ParentText" presStyleLbl="revTx" presStyleIdx="0" presStyleCnt="1" custScaleX="133344" custScaleY="181705" custLinFactNeighborX="12681" custLinFactNeighborY="-235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825F6-85F8-4D46-8E8A-7D4502B0071B}" type="pres">
      <dgm:prSet presAssocID="{20D51FE2-F59C-4C34-9ED8-FD411B790DB9}" presName="tlFrame" presStyleLbl="node1" presStyleIdx="0" presStyleCnt="4" custLinFactY="-66811" custLinFactNeighborX="-23651" custLinFactNeighborY="-100000"/>
      <dgm:spPr/>
    </dgm:pt>
    <dgm:pt modelId="{87BEA5B4-9F2C-4B96-86BA-8494ABA5B2CF}" type="pres">
      <dgm:prSet presAssocID="{20D51FE2-F59C-4C34-9ED8-FD411B790DB9}" presName="trFrame" presStyleLbl="node1" presStyleIdx="1" presStyleCnt="4" custLinFactX="57174" custLinFactY="-68479" custLinFactNeighborX="100000" custLinFactNeighborY="-100000"/>
      <dgm:spPr/>
    </dgm:pt>
    <dgm:pt modelId="{A4ABD3FD-8899-46C3-B906-AB18226EB1F1}" type="pres">
      <dgm:prSet presAssocID="{20D51FE2-F59C-4C34-9ED8-FD411B790DB9}" presName="blFrame" presStyleLbl="node1" presStyleIdx="2" presStyleCnt="4" custLinFactNeighborX="-23605" custLinFactNeighborY="53519"/>
      <dgm:spPr/>
    </dgm:pt>
    <dgm:pt modelId="{29361C78-F885-43CF-BC2E-FD2706FA1BAC}" type="pres">
      <dgm:prSet presAssocID="{20D51FE2-F59C-4C34-9ED8-FD411B790DB9}" presName="brFrame" presStyleLbl="node1" presStyleIdx="3" presStyleCnt="4" custLinFactX="58774" custLinFactNeighborX="100000" custLinFactNeighborY="51704"/>
      <dgm:spPr/>
    </dgm:pt>
  </dgm:ptLst>
  <dgm:cxnLst>
    <dgm:cxn modelId="{03F21960-F85F-476C-B587-3622A3862D9D}" srcId="{30B69BC2-370A-4C0E-B8ED-0F6229212658}" destId="{20D51FE2-F59C-4C34-9ED8-FD411B790DB9}" srcOrd="0" destOrd="0" parTransId="{C7BBAD20-A99D-4454-B49B-02F2E491BFB2}" sibTransId="{4A48F2B9-204D-4382-9EC0-E9B12F418258}"/>
    <dgm:cxn modelId="{67657E4F-3323-45FD-B1CA-BEC237DD7B7C}" type="presOf" srcId="{30B69BC2-370A-4C0E-B8ED-0F6229212658}" destId="{4A87FC02-F1D4-4DA6-922D-358DA006F0C9}" srcOrd="0" destOrd="0" presId="urn:microsoft.com/office/officeart/2009/3/layout/FramedTextPicture"/>
    <dgm:cxn modelId="{F2C69C20-2FCC-43E9-9C0A-7E66791B033D}" type="presOf" srcId="{20D51FE2-F59C-4C34-9ED8-FD411B790DB9}" destId="{1001B5F7-2925-48AE-AFB0-E90AEEF3C1E2}" srcOrd="0" destOrd="0" presId="urn:microsoft.com/office/officeart/2009/3/layout/FramedTextPicture"/>
    <dgm:cxn modelId="{3ABB8B23-881A-4F1B-8B81-1C8450963FFD}" type="presParOf" srcId="{4A87FC02-F1D4-4DA6-922D-358DA006F0C9}" destId="{2DBAC205-9EC1-444E-A4D0-25B49A006F4B}" srcOrd="0" destOrd="0" presId="urn:microsoft.com/office/officeart/2009/3/layout/FramedTextPicture"/>
    <dgm:cxn modelId="{2F615243-3D07-4CE7-8CDF-51855E731969}" type="presParOf" srcId="{2DBAC205-9EC1-444E-A4D0-25B49A006F4B}" destId="{15F2EEE8-1249-41D7-A820-F97ECB8DE070}" srcOrd="0" destOrd="0" presId="urn:microsoft.com/office/officeart/2009/3/layout/FramedTextPicture"/>
    <dgm:cxn modelId="{22B31A54-25EA-424A-9D56-3F82534C01D5}" type="presParOf" srcId="{2DBAC205-9EC1-444E-A4D0-25B49A006F4B}" destId="{1001B5F7-2925-48AE-AFB0-E90AEEF3C1E2}" srcOrd="1" destOrd="0" presId="urn:microsoft.com/office/officeart/2009/3/layout/FramedTextPicture"/>
    <dgm:cxn modelId="{454678AA-BFD5-494F-8B09-E1FD654BDA42}" type="presParOf" srcId="{2DBAC205-9EC1-444E-A4D0-25B49A006F4B}" destId="{973825F6-85F8-4D46-8E8A-7D4502B0071B}" srcOrd="2" destOrd="0" presId="urn:microsoft.com/office/officeart/2009/3/layout/FramedTextPicture"/>
    <dgm:cxn modelId="{86799F01-98ED-4F68-A3BE-2E9514CF315C}" type="presParOf" srcId="{2DBAC205-9EC1-444E-A4D0-25B49A006F4B}" destId="{87BEA5B4-9F2C-4B96-86BA-8494ABA5B2CF}" srcOrd="3" destOrd="0" presId="urn:microsoft.com/office/officeart/2009/3/layout/FramedTextPicture"/>
    <dgm:cxn modelId="{330C9901-60A7-4098-815B-9457C1836E26}" type="presParOf" srcId="{2DBAC205-9EC1-444E-A4D0-25B49A006F4B}" destId="{A4ABD3FD-8899-46C3-B906-AB18226EB1F1}" srcOrd="4" destOrd="0" presId="urn:microsoft.com/office/officeart/2009/3/layout/FramedTextPicture"/>
    <dgm:cxn modelId="{DEB85C52-4F94-42E7-8C42-9BF58F89175C}" type="presParOf" srcId="{2DBAC205-9EC1-444E-A4D0-25B49A006F4B}" destId="{29361C78-F885-43CF-BC2E-FD2706FA1BAC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663ABE-506B-45F2-879E-53E8FD42B26A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0488B0-05F3-49C9-AC65-3AF542CD48B7}">
      <dgm:prSet phldrT="[Text]"/>
      <dgm:spPr/>
      <dgm:t>
        <a:bodyPr/>
        <a:lstStyle/>
        <a:p>
          <a:r>
            <a:rPr lang="en" b="1" dirty="0" smtClean="0">
              <a:solidFill>
                <a:srgbClr val="0070C0"/>
              </a:solidFill>
            </a:rPr>
            <a:t>Thrombotic-thrombocytopenic purpura </a:t>
          </a:r>
          <a:r>
            <a:rPr lang="en" b="0" dirty="0" smtClean="0">
              <a:solidFill>
                <a:schemeClr val="tx1"/>
              </a:solidFill>
            </a:rPr>
            <a:t>is </a:t>
          </a:r>
          <a:r>
            <a:rPr lang="en" dirty="0" smtClean="0"/>
            <a:t>a rare blood disease, also known as </a:t>
          </a:r>
          <a:r>
            <a:rPr lang="en" u="sng" dirty="0" smtClean="0"/>
            <a:t>microangiopathic hemolytic anemia or Moskovich's disease </a:t>
          </a:r>
          <a:r>
            <a:rPr lang="en" dirty="0" smtClean="0"/>
            <a:t>, characterized </a:t>
          </a:r>
          <a:r>
            <a:rPr lang="en" dirty="0" smtClean="0">
              <a:solidFill>
                <a:srgbClr val="FF0000"/>
              </a:solidFill>
            </a:rPr>
            <a:t>by the formation of multiple thrombi that can reduce kidney perfusion and affect their function</a:t>
          </a:r>
          <a:endParaRPr lang="en-US" dirty="0" smtClean="0">
            <a:solidFill>
              <a:srgbClr val="FF0000"/>
            </a:solidFill>
          </a:endParaRPr>
        </a:p>
        <a:p>
          <a:r>
            <a:rPr lang="en" dirty="0" smtClean="0"/>
            <a:t>Symptoms: hematomas on the skin, anemia</a:t>
          </a:r>
          <a:endParaRPr lang="en-US" dirty="0" smtClean="0"/>
        </a:p>
        <a:p>
          <a:r>
            <a:rPr lang="en" dirty="0" smtClean="0"/>
            <a:t>It is caused by inherited gene mutations of unknown cause</a:t>
          </a:r>
          <a:endParaRPr lang="en-US" dirty="0" smtClean="0"/>
        </a:p>
        <a:p>
          <a:r>
            <a:rPr lang="en" dirty="0" smtClean="0"/>
            <a:t>Treatment</a:t>
          </a:r>
          <a:r>
            <a:rPr lang="en" smtClean="0"/>
            <a:t>: </a:t>
          </a:r>
          <a:r>
            <a:rPr lang="en" i="1" smtClean="0"/>
            <a:t>SSP</a:t>
          </a:r>
          <a:r>
            <a:rPr lang="en" smtClean="0"/>
            <a:t>, </a:t>
          </a:r>
          <a:r>
            <a:rPr lang="en" dirty="0" smtClean="0"/>
            <a:t>plasmapheresis</a:t>
          </a:r>
          <a:endParaRPr lang="en-US" dirty="0"/>
        </a:p>
      </dgm:t>
    </dgm:pt>
    <dgm:pt modelId="{3375A386-B1C5-4102-B909-61C5E99114E5}" type="parTrans" cxnId="{37E6B15B-70D1-4DB0-A857-F4C7B6B01719}">
      <dgm:prSet/>
      <dgm:spPr/>
      <dgm:t>
        <a:bodyPr/>
        <a:lstStyle/>
        <a:p>
          <a:endParaRPr lang="en-US"/>
        </a:p>
      </dgm:t>
    </dgm:pt>
    <dgm:pt modelId="{29207541-CD50-439B-9D8A-6E6BF448A6C8}" type="sibTrans" cxnId="{37E6B15B-70D1-4DB0-A857-F4C7B6B01719}">
      <dgm:prSet/>
      <dgm:spPr/>
      <dgm:t>
        <a:bodyPr/>
        <a:lstStyle/>
        <a:p>
          <a:endParaRPr lang="en-US"/>
        </a:p>
      </dgm:t>
    </dgm:pt>
    <dgm:pt modelId="{7C27658F-93F3-4D15-A46D-CA18E6139F70}" type="pres">
      <dgm:prSet presAssocID="{B4663ABE-506B-45F2-879E-53E8FD42B26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1806EA88-3DD6-4D7B-9D78-54049FDED69E}" type="pres">
      <dgm:prSet presAssocID="{920488B0-05F3-49C9-AC65-3AF542CD48B7}" presName="composite" presStyleCnt="0">
        <dgm:presLayoutVars>
          <dgm:chMax/>
          <dgm:chPref/>
        </dgm:presLayoutVars>
      </dgm:prSet>
      <dgm:spPr/>
    </dgm:pt>
    <dgm:pt modelId="{460E2628-546E-4102-82E2-E2C97CB78791}" type="pres">
      <dgm:prSet presAssocID="{920488B0-05F3-49C9-AC65-3AF542CD48B7}" presName="Image" presStyleLbl="bgImgPlace1" presStyleIdx="0" presStyleCnt="1" custScaleX="123548" custScaleY="111103" custLinFactNeighborX="-36086" custLinFactNeighborY="1013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BCF53C5-E209-452D-BE11-9C0BE590C2BC}" type="pres">
      <dgm:prSet presAssocID="{920488B0-05F3-49C9-AC65-3AF542CD48B7}" presName="ParentText" presStyleLbl="revTx" presStyleIdx="0" presStyleCnt="1" custScaleY="195236" custLinFactNeighborX="32791" custLinFactNeighborY="-186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71257-1B57-4E6A-8604-920D3EBE0440}" type="pres">
      <dgm:prSet presAssocID="{920488B0-05F3-49C9-AC65-3AF542CD48B7}" presName="tlFrame" presStyleLbl="node1" presStyleIdx="0" presStyleCnt="4" custLinFactX="40694" custLinFactY="-54570" custLinFactNeighborX="100000" custLinFactNeighborY="-100000"/>
      <dgm:spPr/>
    </dgm:pt>
    <dgm:pt modelId="{8B1210A5-3569-4BC3-A0F9-CCD366B62B98}" type="pres">
      <dgm:prSet presAssocID="{920488B0-05F3-49C9-AC65-3AF542CD48B7}" presName="trFrame" presStyleLbl="node1" presStyleIdx="1" presStyleCnt="4" custLinFactX="19081" custLinFactY="-49634" custLinFactNeighborX="100000" custLinFactNeighborY="-100000"/>
      <dgm:spPr/>
    </dgm:pt>
    <dgm:pt modelId="{B7C4A11D-C47A-459B-97EB-383010AAEFED}" type="pres">
      <dgm:prSet presAssocID="{920488B0-05F3-49C9-AC65-3AF542CD48B7}" presName="blFrame" presStyleLbl="node1" presStyleIdx="2" presStyleCnt="4" custLinFactX="50734" custLinFactNeighborX="100000" custLinFactNeighborY="45933"/>
      <dgm:spPr/>
    </dgm:pt>
    <dgm:pt modelId="{B46E28FB-4B7B-49B8-8FB2-0A2437BCB010}" type="pres">
      <dgm:prSet presAssocID="{920488B0-05F3-49C9-AC65-3AF542CD48B7}" presName="brFrame" presStyleLbl="node1" presStyleIdx="3" presStyleCnt="4" custLinFactX="22719" custLinFactNeighborX="100000" custLinFactNeighborY="44720"/>
      <dgm:spPr/>
    </dgm:pt>
  </dgm:ptLst>
  <dgm:cxnLst>
    <dgm:cxn modelId="{BADB3FAA-97ED-432D-BD42-289A330077E4}" type="presOf" srcId="{920488B0-05F3-49C9-AC65-3AF542CD48B7}" destId="{1BCF53C5-E209-452D-BE11-9C0BE590C2BC}" srcOrd="0" destOrd="0" presId="urn:microsoft.com/office/officeart/2009/3/layout/FramedTextPicture"/>
    <dgm:cxn modelId="{37E6B15B-70D1-4DB0-A857-F4C7B6B01719}" srcId="{B4663ABE-506B-45F2-879E-53E8FD42B26A}" destId="{920488B0-05F3-49C9-AC65-3AF542CD48B7}" srcOrd="0" destOrd="0" parTransId="{3375A386-B1C5-4102-B909-61C5E99114E5}" sibTransId="{29207541-CD50-439B-9D8A-6E6BF448A6C8}"/>
    <dgm:cxn modelId="{CB048019-2674-4231-8858-28A22236712D}" type="presOf" srcId="{B4663ABE-506B-45F2-879E-53E8FD42B26A}" destId="{7C27658F-93F3-4D15-A46D-CA18E6139F70}" srcOrd="0" destOrd="0" presId="urn:microsoft.com/office/officeart/2009/3/layout/FramedTextPicture"/>
    <dgm:cxn modelId="{B008FECB-1431-425B-89D4-8057C46034C3}" type="presParOf" srcId="{7C27658F-93F3-4D15-A46D-CA18E6139F70}" destId="{1806EA88-3DD6-4D7B-9D78-54049FDED69E}" srcOrd="0" destOrd="0" presId="urn:microsoft.com/office/officeart/2009/3/layout/FramedTextPicture"/>
    <dgm:cxn modelId="{183B0FEE-1791-4E44-BF8A-1901CAA64E01}" type="presParOf" srcId="{1806EA88-3DD6-4D7B-9D78-54049FDED69E}" destId="{460E2628-546E-4102-82E2-E2C97CB78791}" srcOrd="0" destOrd="0" presId="urn:microsoft.com/office/officeart/2009/3/layout/FramedTextPicture"/>
    <dgm:cxn modelId="{45CA8904-3939-44F8-A262-561DE7DB41DC}" type="presParOf" srcId="{1806EA88-3DD6-4D7B-9D78-54049FDED69E}" destId="{1BCF53C5-E209-452D-BE11-9C0BE590C2BC}" srcOrd="1" destOrd="0" presId="urn:microsoft.com/office/officeart/2009/3/layout/FramedTextPicture"/>
    <dgm:cxn modelId="{F606186F-3EAC-4573-8729-C56A0CDFC49E}" type="presParOf" srcId="{1806EA88-3DD6-4D7B-9D78-54049FDED69E}" destId="{08671257-1B57-4E6A-8604-920D3EBE0440}" srcOrd="2" destOrd="0" presId="urn:microsoft.com/office/officeart/2009/3/layout/FramedTextPicture"/>
    <dgm:cxn modelId="{19B877E1-11FB-4E1A-BAF8-FE7FC3CD1CB5}" type="presParOf" srcId="{1806EA88-3DD6-4D7B-9D78-54049FDED69E}" destId="{8B1210A5-3569-4BC3-A0F9-CCD366B62B98}" srcOrd="3" destOrd="0" presId="urn:microsoft.com/office/officeart/2009/3/layout/FramedTextPicture"/>
    <dgm:cxn modelId="{EEACADF9-DB7C-4AF0-9744-80D66C62A898}" type="presParOf" srcId="{1806EA88-3DD6-4D7B-9D78-54049FDED69E}" destId="{B7C4A11D-C47A-459B-97EB-383010AAEFED}" srcOrd="4" destOrd="0" presId="urn:microsoft.com/office/officeart/2009/3/layout/FramedTextPicture"/>
    <dgm:cxn modelId="{7FA4E8F7-FFD3-4DCA-A2BE-2397EA78AC30}" type="presParOf" srcId="{1806EA88-3DD6-4D7B-9D78-54049FDED69E}" destId="{B46E28FB-4B7B-49B8-8FB2-0A2437BCB010}" srcOrd="5" destOrd="0" presId="urn:microsoft.com/office/officeart/2009/3/layout/FramedTextPicture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D53A3E-AC32-4BA6-BCC5-72AA2141E6A9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328E6A-2022-4619-8C54-B7E41ACA49CF}">
      <dgm:prSet phldrT="[Text]"/>
      <dgm:spPr/>
      <dgm:t>
        <a:bodyPr/>
        <a:lstStyle/>
        <a:p>
          <a:r>
            <a:rPr lang="en" b="1" dirty="0" smtClean="0">
              <a:solidFill>
                <a:schemeClr val="tx1"/>
              </a:solidFill>
            </a:rPr>
            <a:t>Toxemia of pregnancy</a:t>
          </a:r>
          <a:endParaRPr lang="en-US" b="1" dirty="0">
            <a:solidFill>
              <a:schemeClr val="tx1"/>
            </a:solidFill>
          </a:endParaRPr>
        </a:p>
      </dgm:t>
    </dgm:pt>
    <dgm:pt modelId="{FFBFF5EA-6D47-47F7-A167-C134BA3206E7}" type="parTrans" cxnId="{675B56D7-FE42-4F99-B8AC-52D904787475}">
      <dgm:prSet/>
      <dgm:spPr/>
      <dgm:t>
        <a:bodyPr/>
        <a:lstStyle/>
        <a:p>
          <a:endParaRPr lang="en-US"/>
        </a:p>
      </dgm:t>
    </dgm:pt>
    <dgm:pt modelId="{13651CD4-3359-444B-984E-A247806DDF1E}" type="sibTrans" cxnId="{675B56D7-FE42-4F99-B8AC-52D904787475}">
      <dgm:prSet/>
      <dgm:spPr/>
      <dgm:t>
        <a:bodyPr/>
        <a:lstStyle/>
        <a:p>
          <a:endParaRPr lang="en-US"/>
        </a:p>
      </dgm:t>
    </dgm:pt>
    <dgm:pt modelId="{665893FB-56D6-4EBA-B9E2-13F759E64BF0}">
      <dgm:prSet phldrT="[Text]" custT="1"/>
      <dgm:spPr/>
      <dgm:t>
        <a:bodyPr/>
        <a:lstStyle/>
        <a:p>
          <a:r>
            <a:rPr lang="en" altLang="en-US" sz="2200" dirty="0" smtClean="0">
              <a:latin typeface="Arial" panose="020B0604020202020204" pitchFamily="34" charset="0"/>
            </a:rPr>
            <a:t>HTA, which occurs as a complication in 10% of all pregnancies</a:t>
          </a:r>
          <a:endParaRPr lang="en-US" sz="2200" dirty="0"/>
        </a:p>
      </dgm:t>
    </dgm:pt>
    <dgm:pt modelId="{E3A8A6C5-54EB-4E57-8BD7-0DA485DE1EA8}" type="parTrans" cxnId="{8BB20B57-1A88-4C06-86E0-AEA0027C7B0A}">
      <dgm:prSet/>
      <dgm:spPr/>
      <dgm:t>
        <a:bodyPr/>
        <a:lstStyle/>
        <a:p>
          <a:endParaRPr lang="en-US"/>
        </a:p>
      </dgm:t>
    </dgm:pt>
    <dgm:pt modelId="{B8AD653C-D094-430B-9674-B395B23F8E2E}" type="sibTrans" cxnId="{8BB20B57-1A88-4C06-86E0-AEA0027C7B0A}">
      <dgm:prSet/>
      <dgm:spPr/>
      <dgm:t>
        <a:bodyPr/>
        <a:lstStyle/>
        <a:p>
          <a:endParaRPr lang="en-US"/>
        </a:p>
      </dgm:t>
    </dgm:pt>
    <dgm:pt modelId="{213842C0-E893-46A5-B62B-6F10FA5A4C77}">
      <dgm:prSet phldrT="[Text]"/>
      <dgm:spPr/>
      <dgm:t>
        <a:bodyPr/>
        <a:lstStyle/>
        <a:p>
          <a:r>
            <a:rPr lang="en" i="1" dirty="0" smtClean="0"/>
            <a:t>Preeclampsia</a:t>
          </a:r>
          <a:endParaRPr lang="en-US" i="1" dirty="0"/>
        </a:p>
      </dgm:t>
    </dgm:pt>
    <dgm:pt modelId="{460B6DD3-1ED8-4164-82C6-3E8C8D31134D}" type="parTrans" cxnId="{0BF80FBF-936A-4AF4-8F5C-8E0814624AB6}">
      <dgm:prSet/>
      <dgm:spPr/>
      <dgm:t>
        <a:bodyPr/>
        <a:lstStyle/>
        <a:p>
          <a:endParaRPr lang="en-US"/>
        </a:p>
      </dgm:t>
    </dgm:pt>
    <dgm:pt modelId="{F0FF67BB-BCE3-4FD8-8DC9-F9D61F7CCAB9}" type="sibTrans" cxnId="{0BF80FBF-936A-4AF4-8F5C-8E0814624AB6}">
      <dgm:prSet/>
      <dgm:spPr/>
      <dgm:t>
        <a:bodyPr/>
        <a:lstStyle/>
        <a:p>
          <a:endParaRPr lang="en-US"/>
        </a:p>
      </dgm:t>
    </dgm:pt>
    <dgm:pt modelId="{5B0ED71A-D1F6-49CF-8C97-D76573E0BC0A}">
      <dgm:prSet phldrT="[Text]" custT="1"/>
      <dgm:spPr/>
      <dgm:t>
        <a:bodyPr anchor="ctr" anchorCtr="1"/>
        <a:lstStyle/>
        <a:p>
          <a:r>
            <a:rPr lang="en" sz="1900" b="1" u="sng" dirty="0" smtClean="0">
              <a:solidFill>
                <a:srgbClr val="FF0000"/>
              </a:solidFill>
            </a:rPr>
            <a:t>HTA, edema, proteinuria </a:t>
          </a:r>
          <a:r>
            <a:rPr lang="en" sz="1900" dirty="0" smtClean="0"/>
            <a:t>, occasional disturbance of liver function and coagulation. In primigravidas, older primiparas or young pregnant women, of short stature, more often in those suffering from HTA and DM. </a:t>
          </a:r>
          <a:r>
            <a:rPr lang="en" sz="1900" b="1" dirty="0" smtClean="0">
              <a:solidFill>
                <a:srgbClr val="FF0000"/>
              </a:solidFill>
            </a:rPr>
            <a:t>HTA is highest during the night </a:t>
          </a:r>
          <a:r>
            <a:rPr lang="en" sz="1900" smtClean="0"/>
            <a:t>. </a:t>
          </a:r>
          <a:r>
            <a:rPr lang="sr-Latn-RS" sz="1900" smtClean="0"/>
            <a:t>GFR</a:t>
          </a:r>
          <a:r>
            <a:rPr lang="en" sz="1900" smtClean="0"/>
            <a:t> </a:t>
          </a:r>
          <a:r>
            <a:rPr lang="en" sz="1900" dirty="0" smtClean="0"/>
            <a:t>decreases, it is normally increased, proteinuria, thrombocytopenia, hematuria, cylindruria</a:t>
          </a:r>
          <a:r>
            <a:rPr lang="en" sz="1900" smtClean="0"/>
            <a:t>. </a:t>
          </a:r>
          <a:r>
            <a:rPr lang="en" sz="1900" smtClean="0"/>
            <a:t>Treatment</a:t>
          </a:r>
          <a:r>
            <a:rPr lang="sr-Latn-RS" sz="1900" smtClean="0"/>
            <a:t>: </a:t>
          </a:r>
          <a:r>
            <a:rPr lang="en" sz="1900" smtClean="0"/>
            <a:t>induce </a:t>
          </a:r>
          <a:r>
            <a:rPr lang="en" sz="1900" dirty="0" smtClean="0"/>
            <a:t>labor, anti-HTA (Methyldopa), diuretic (?)</a:t>
          </a:r>
          <a:endParaRPr lang="en-US" sz="1900" dirty="0"/>
        </a:p>
      </dgm:t>
    </dgm:pt>
    <dgm:pt modelId="{0A83B69E-8E01-468D-98DB-D8A45D558E5C}" type="parTrans" cxnId="{D34B855A-0631-473A-8775-107F42345780}">
      <dgm:prSet/>
      <dgm:spPr/>
      <dgm:t>
        <a:bodyPr/>
        <a:lstStyle/>
        <a:p>
          <a:endParaRPr lang="en-US"/>
        </a:p>
      </dgm:t>
    </dgm:pt>
    <dgm:pt modelId="{3BA54F94-8267-4BB4-B1BA-543BA3A98053}" type="sibTrans" cxnId="{D34B855A-0631-473A-8775-107F42345780}">
      <dgm:prSet/>
      <dgm:spPr/>
      <dgm:t>
        <a:bodyPr/>
        <a:lstStyle/>
        <a:p>
          <a:endParaRPr lang="en-US"/>
        </a:p>
      </dgm:t>
    </dgm:pt>
    <dgm:pt modelId="{98FF2B10-D569-4D65-AC69-6FDA50FD34AB}">
      <dgm:prSet phldrT="[Text]"/>
      <dgm:spPr/>
      <dgm:t>
        <a:bodyPr/>
        <a:lstStyle/>
        <a:p>
          <a:r>
            <a:rPr lang="en" i="1" dirty="0" smtClean="0"/>
            <a:t>Eclampsia</a:t>
          </a:r>
          <a:endParaRPr lang="en-US" i="1" dirty="0"/>
        </a:p>
      </dgm:t>
    </dgm:pt>
    <dgm:pt modelId="{B06519BC-12D6-4F8A-812E-3D764AAB9366}" type="parTrans" cxnId="{3CD9E176-08C7-40ED-912F-7E456707D881}">
      <dgm:prSet/>
      <dgm:spPr/>
      <dgm:t>
        <a:bodyPr/>
        <a:lstStyle/>
        <a:p>
          <a:endParaRPr lang="en-US"/>
        </a:p>
      </dgm:t>
    </dgm:pt>
    <dgm:pt modelId="{AE124DDC-BABF-479A-95D8-13D47D754BCA}" type="sibTrans" cxnId="{3CD9E176-08C7-40ED-912F-7E456707D881}">
      <dgm:prSet/>
      <dgm:spPr/>
      <dgm:t>
        <a:bodyPr/>
        <a:lstStyle/>
        <a:p>
          <a:endParaRPr lang="en-US"/>
        </a:p>
      </dgm:t>
    </dgm:pt>
    <dgm:pt modelId="{45A08508-CA58-46AB-8DC4-6726324ADB89}">
      <dgm:prSet phldrT="[Text]"/>
      <dgm:spPr/>
      <dgm:t>
        <a:bodyPr/>
        <a:lstStyle/>
        <a:p>
          <a:r>
            <a:rPr lang="en" b="1" u="sng" dirty="0" smtClean="0">
              <a:solidFill>
                <a:srgbClr val="FF0000"/>
              </a:solidFill>
            </a:rPr>
            <a:t>HTA, convulsion</a:t>
          </a:r>
          <a:r>
            <a:rPr lang="en" b="1" u="sng" smtClean="0">
              <a:solidFill>
                <a:srgbClr val="FF0000"/>
              </a:solidFill>
            </a:rPr>
            <a:t>, </a:t>
          </a:r>
          <a:r>
            <a:rPr lang="en" b="1" u="sng" smtClean="0">
              <a:solidFill>
                <a:srgbClr val="FF0000"/>
              </a:solidFill>
            </a:rPr>
            <a:t>coma</a:t>
          </a:r>
          <a:r>
            <a:rPr lang="en" smtClean="0"/>
            <a:t>, </a:t>
          </a:r>
          <a:r>
            <a:rPr lang="en" dirty="0" smtClean="0"/>
            <a:t>liver function disorder, thrombocytopenia, coagulation disorder, without proteinuria</a:t>
          </a:r>
          <a:endParaRPr lang="en-US" dirty="0"/>
        </a:p>
      </dgm:t>
    </dgm:pt>
    <dgm:pt modelId="{E9CCAB31-2D5C-4B4E-8C1C-00AF01388D53}" type="parTrans" cxnId="{84181105-CA16-4586-BA0F-BC28357B80BB}">
      <dgm:prSet/>
      <dgm:spPr/>
      <dgm:t>
        <a:bodyPr/>
        <a:lstStyle/>
        <a:p>
          <a:endParaRPr lang="en-US"/>
        </a:p>
      </dgm:t>
    </dgm:pt>
    <dgm:pt modelId="{AAC4BD44-100B-4ED1-8BB8-CCBA8DFF1CEE}" type="sibTrans" cxnId="{84181105-CA16-4586-BA0F-BC28357B80BB}">
      <dgm:prSet/>
      <dgm:spPr/>
      <dgm:t>
        <a:bodyPr/>
        <a:lstStyle/>
        <a:p>
          <a:endParaRPr lang="en-US"/>
        </a:p>
      </dgm:t>
    </dgm:pt>
    <dgm:pt modelId="{3921F3CF-CBFE-4B85-8271-8C872791F2E8}" type="pres">
      <dgm:prSet presAssocID="{ABD53A3E-AC32-4BA6-BCC5-72AA2141E6A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891755-CF3D-4F82-A6AE-7E59AC34C98E}" type="pres">
      <dgm:prSet presAssocID="{67328E6A-2022-4619-8C54-B7E41ACA49CF}" presName="compositeNode" presStyleCnt="0">
        <dgm:presLayoutVars>
          <dgm:bulletEnabled val="1"/>
        </dgm:presLayoutVars>
      </dgm:prSet>
      <dgm:spPr/>
    </dgm:pt>
    <dgm:pt modelId="{BD16809F-DFF3-47A0-9AD5-68E18F2B5854}" type="pres">
      <dgm:prSet presAssocID="{67328E6A-2022-4619-8C54-B7E41ACA49CF}" presName="bgRect" presStyleLbl="node1" presStyleIdx="0" presStyleCnt="3" custScaleY="117285"/>
      <dgm:spPr/>
      <dgm:t>
        <a:bodyPr/>
        <a:lstStyle/>
        <a:p>
          <a:endParaRPr lang="en-US"/>
        </a:p>
      </dgm:t>
    </dgm:pt>
    <dgm:pt modelId="{EFE6E3A9-C868-4567-9B2F-E6AD3BEFA29D}" type="pres">
      <dgm:prSet presAssocID="{67328E6A-2022-4619-8C54-B7E41ACA49CF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062860-8BBC-4EE0-A1A4-A987B332FA57}" type="pres">
      <dgm:prSet presAssocID="{67328E6A-2022-4619-8C54-B7E41ACA49C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D13D08-FB4E-47DF-BB45-CEBB4B9124F1}" type="pres">
      <dgm:prSet presAssocID="{13651CD4-3359-444B-984E-A247806DDF1E}" presName="hSp" presStyleCnt="0"/>
      <dgm:spPr/>
    </dgm:pt>
    <dgm:pt modelId="{4BEED115-007E-4F05-A71A-BACD8DB6A063}" type="pres">
      <dgm:prSet presAssocID="{13651CD4-3359-444B-984E-A247806DDF1E}" presName="vProcSp" presStyleCnt="0"/>
      <dgm:spPr/>
    </dgm:pt>
    <dgm:pt modelId="{A2172AE9-7228-4DF6-9614-4369B40FD5AD}" type="pres">
      <dgm:prSet presAssocID="{13651CD4-3359-444B-984E-A247806DDF1E}" presName="vSp1" presStyleCnt="0"/>
      <dgm:spPr/>
    </dgm:pt>
    <dgm:pt modelId="{A2F1BEDE-989E-4FA3-B975-49F21FDE72AF}" type="pres">
      <dgm:prSet presAssocID="{13651CD4-3359-444B-984E-A247806DDF1E}" presName="simulatedConn" presStyleLbl="solidFgAcc1" presStyleIdx="0" presStyleCnt="2"/>
      <dgm:spPr/>
    </dgm:pt>
    <dgm:pt modelId="{F5BC017F-1374-4492-A061-2CB048205C73}" type="pres">
      <dgm:prSet presAssocID="{13651CD4-3359-444B-984E-A247806DDF1E}" presName="vSp2" presStyleCnt="0"/>
      <dgm:spPr/>
    </dgm:pt>
    <dgm:pt modelId="{AC871203-980C-45CB-A4B6-6AF250C26042}" type="pres">
      <dgm:prSet presAssocID="{13651CD4-3359-444B-984E-A247806DDF1E}" presName="sibTrans" presStyleCnt="0"/>
      <dgm:spPr/>
    </dgm:pt>
    <dgm:pt modelId="{F4F3EB72-B65E-40EC-B50F-B7DEAC0CBB5E}" type="pres">
      <dgm:prSet presAssocID="{213842C0-E893-46A5-B62B-6F10FA5A4C77}" presName="compositeNode" presStyleCnt="0">
        <dgm:presLayoutVars>
          <dgm:bulletEnabled val="1"/>
        </dgm:presLayoutVars>
      </dgm:prSet>
      <dgm:spPr/>
    </dgm:pt>
    <dgm:pt modelId="{8C835428-0C8C-4982-BDE1-8269D2414A66}" type="pres">
      <dgm:prSet presAssocID="{213842C0-E893-46A5-B62B-6F10FA5A4C77}" presName="bgRect" presStyleLbl="node1" presStyleIdx="1" presStyleCnt="3" custScaleY="117208"/>
      <dgm:spPr/>
      <dgm:t>
        <a:bodyPr/>
        <a:lstStyle/>
        <a:p>
          <a:endParaRPr lang="en-US"/>
        </a:p>
      </dgm:t>
    </dgm:pt>
    <dgm:pt modelId="{A6F1FC5D-DE49-47BE-A3F1-CDEF51E256CC}" type="pres">
      <dgm:prSet presAssocID="{213842C0-E893-46A5-B62B-6F10FA5A4C77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28F85-DCFB-4497-AAD6-2010D77A1F19}" type="pres">
      <dgm:prSet presAssocID="{213842C0-E893-46A5-B62B-6F10FA5A4C77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D76859-084D-4167-B2D8-87FC640F74CA}" type="pres">
      <dgm:prSet presAssocID="{F0FF67BB-BCE3-4FD8-8DC9-F9D61F7CCAB9}" presName="hSp" presStyleCnt="0"/>
      <dgm:spPr/>
    </dgm:pt>
    <dgm:pt modelId="{86031C32-1B80-42AA-BC65-9F18B625487D}" type="pres">
      <dgm:prSet presAssocID="{F0FF67BB-BCE3-4FD8-8DC9-F9D61F7CCAB9}" presName="vProcSp" presStyleCnt="0"/>
      <dgm:spPr/>
    </dgm:pt>
    <dgm:pt modelId="{59BE03CB-FE05-45FE-954A-5B0A4C2DD2AD}" type="pres">
      <dgm:prSet presAssocID="{F0FF67BB-BCE3-4FD8-8DC9-F9D61F7CCAB9}" presName="vSp1" presStyleCnt="0"/>
      <dgm:spPr/>
    </dgm:pt>
    <dgm:pt modelId="{13E09FF1-6549-4D1C-9436-3FD3C4BB0723}" type="pres">
      <dgm:prSet presAssocID="{F0FF67BB-BCE3-4FD8-8DC9-F9D61F7CCAB9}" presName="simulatedConn" presStyleLbl="solidFgAcc1" presStyleIdx="1" presStyleCnt="2"/>
      <dgm:spPr/>
    </dgm:pt>
    <dgm:pt modelId="{E7B38767-E270-4281-ABD1-0C9370F79E0E}" type="pres">
      <dgm:prSet presAssocID="{F0FF67BB-BCE3-4FD8-8DC9-F9D61F7CCAB9}" presName="vSp2" presStyleCnt="0"/>
      <dgm:spPr/>
    </dgm:pt>
    <dgm:pt modelId="{CA1CF1A0-731D-4C28-9A19-FCF4C6F38D6E}" type="pres">
      <dgm:prSet presAssocID="{F0FF67BB-BCE3-4FD8-8DC9-F9D61F7CCAB9}" presName="sibTrans" presStyleCnt="0"/>
      <dgm:spPr/>
    </dgm:pt>
    <dgm:pt modelId="{AE719B5E-0B7D-4E80-80D7-85EC63517E5F}" type="pres">
      <dgm:prSet presAssocID="{98FF2B10-D569-4D65-AC69-6FDA50FD34AB}" presName="compositeNode" presStyleCnt="0">
        <dgm:presLayoutVars>
          <dgm:bulletEnabled val="1"/>
        </dgm:presLayoutVars>
      </dgm:prSet>
      <dgm:spPr/>
    </dgm:pt>
    <dgm:pt modelId="{59D63D38-0341-4F08-98AC-7700AC6987F8}" type="pres">
      <dgm:prSet presAssocID="{98FF2B10-D569-4D65-AC69-6FDA50FD34AB}" presName="bgRect" presStyleLbl="node1" presStyleIdx="2" presStyleCnt="3" custScaleY="116219"/>
      <dgm:spPr/>
      <dgm:t>
        <a:bodyPr/>
        <a:lstStyle/>
        <a:p>
          <a:endParaRPr lang="en-US"/>
        </a:p>
      </dgm:t>
    </dgm:pt>
    <dgm:pt modelId="{74E78D1C-F656-46DD-9664-40F7734A06A8}" type="pres">
      <dgm:prSet presAssocID="{98FF2B10-D569-4D65-AC69-6FDA50FD34AB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68E05-C5EC-48CE-8E67-410AA90E3C65}" type="pres">
      <dgm:prSet presAssocID="{98FF2B10-D569-4D65-AC69-6FDA50FD34A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181105-CA16-4586-BA0F-BC28357B80BB}" srcId="{98FF2B10-D569-4D65-AC69-6FDA50FD34AB}" destId="{45A08508-CA58-46AB-8DC4-6726324ADB89}" srcOrd="0" destOrd="0" parTransId="{E9CCAB31-2D5C-4B4E-8C1C-00AF01388D53}" sibTransId="{AAC4BD44-100B-4ED1-8BB8-CCBA8DFF1CEE}"/>
    <dgm:cxn modelId="{44C63E60-3A4D-4F8A-BF8A-8E239C29D18F}" type="presOf" srcId="{67328E6A-2022-4619-8C54-B7E41ACA49CF}" destId="{BD16809F-DFF3-47A0-9AD5-68E18F2B5854}" srcOrd="0" destOrd="0" presId="urn:microsoft.com/office/officeart/2005/8/layout/hProcess7"/>
    <dgm:cxn modelId="{626D6C62-8AC9-4D66-A03A-2D82EDA7182C}" type="presOf" srcId="{98FF2B10-D569-4D65-AC69-6FDA50FD34AB}" destId="{59D63D38-0341-4F08-98AC-7700AC6987F8}" srcOrd="0" destOrd="0" presId="urn:microsoft.com/office/officeart/2005/8/layout/hProcess7"/>
    <dgm:cxn modelId="{8BB20B57-1A88-4C06-86E0-AEA0027C7B0A}" srcId="{67328E6A-2022-4619-8C54-B7E41ACA49CF}" destId="{665893FB-56D6-4EBA-B9E2-13F759E64BF0}" srcOrd="0" destOrd="0" parTransId="{E3A8A6C5-54EB-4E57-8BD7-0DA485DE1EA8}" sibTransId="{B8AD653C-D094-430B-9674-B395B23F8E2E}"/>
    <dgm:cxn modelId="{B7759CC9-DB92-4701-86AF-455F6D419C82}" type="presOf" srcId="{5B0ED71A-D1F6-49CF-8C97-D76573E0BC0A}" destId="{C2128F85-DCFB-4497-AAD6-2010D77A1F19}" srcOrd="0" destOrd="0" presId="urn:microsoft.com/office/officeart/2005/8/layout/hProcess7"/>
    <dgm:cxn modelId="{675B56D7-FE42-4F99-B8AC-52D904787475}" srcId="{ABD53A3E-AC32-4BA6-BCC5-72AA2141E6A9}" destId="{67328E6A-2022-4619-8C54-B7E41ACA49CF}" srcOrd="0" destOrd="0" parTransId="{FFBFF5EA-6D47-47F7-A167-C134BA3206E7}" sibTransId="{13651CD4-3359-444B-984E-A247806DDF1E}"/>
    <dgm:cxn modelId="{3CD9E176-08C7-40ED-912F-7E456707D881}" srcId="{ABD53A3E-AC32-4BA6-BCC5-72AA2141E6A9}" destId="{98FF2B10-D569-4D65-AC69-6FDA50FD34AB}" srcOrd="2" destOrd="0" parTransId="{B06519BC-12D6-4F8A-812E-3D764AAB9366}" sibTransId="{AE124DDC-BABF-479A-95D8-13D47D754BCA}"/>
    <dgm:cxn modelId="{F82A57D1-732E-4192-AC38-2349E6ED7581}" type="presOf" srcId="{45A08508-CA58-46AB-8DC4-6726324ADB89}" destId="{34068E05-C5EC-48CE-8E67-410AA90E3C65}" srcOrd="0" destOrd="0" presId="urn:microsoft.com/office/officeart/2005/8/layout/hProcess7"/>
    <dgm:cxn modelId="{93466A67-07E8-41E2-A368-F5551F04F2E6}" type="presOf" srcId="{213842C0-E893-46A5-B62B-6F10FA5A4C77}" destId="{A6F1FC5D-DE49-47BE-A3F1-CDEF51E256CC}" srcOrd="1" destOrd="0" presId="urn:microsoft.com/office/officeart/2005/8/layout/hProcess7"/>
    <dgm:cxn modelId="{AD7B6F6D-0E0F-46CD-8475-C2847FF5BD62}" type="presOf" srcId="{98FF2B10-D569-4D65-AC69-6FDA50FD34AB}" destId="{74E78D1C-F656-46DD-9664-40F7734A06A8}" srcOrd="1" destOrd="0" presId="urn:microsoft.com/office/officeart/2005/8/layout/hProcess7"/>
    <dgm:cxn modelId="{D34B855A-0631-473A-8775-107F42345780}" srcId="{213842C0-E893-46A5-B62B-6F10FA5A4C77}" destId="{5B0ED71A-D1F6-49CF-8C97-D76573E0BC0A}" srcOrd="0" destOrd="0" parTransId="{0A83B69E-8E01-468D-98DB-D8A45D558E5C}" sibTransId="{3BA54F94-8267-4BB4-B1BA-543BA3A98053}"/>
    <dgm:cxn modelId="{E6C10016-C99A-4D89-A789-1DD7DB8A1103}" type="presOf" srcId="{ABD53A3E-AC32-4BA6-BCC5-72AA2141E6A9}" destId="{3921F3CF-CBFE-4B85-8271-8C872791F2E8}" srcOrd="0" destOrd="0" presId="urn:microsoft.com/office/officeart/2005/8/layout/hProcess7"/>
    <dgm:cxn modelId="{C47F227F-3718-455F-B9DD-49435A3CAAB4}" type="presOf" srcId="{665893FB-56D6-4EBA-B9E2-13F759E64BF0}" destId="{FF062860-8BBC-4EE0-A1A4-A987B332FA57}" srcOrd="0" destOrd="0" presId="urn:microsoft.com/office/officeart/2005/8/layout/hProcess7"/>
    <dgm:cxn modelId="{0BF80FBF-936A-4AF4-8F5C-8E0814624AB6}" srcId="{ABD53A3E-AC32-4BA6-BCC5-72AA2141E6A9}" destId="{213842C0-E893-46A5-B62B-6F10FA5A4C77}" srcOrd="1" destOrd="0" parTransId="{460B6DD3-1ED8-4164-82C6-3E8C8D31134D}" sibTransId="{F0FF67BB-BCE3-4FD8-8DC9-F9D61F7CCAB9}"/>
    <dgm:cxn modelId="{245664B4-1772-4178-A246-632640CC18D9}" type="presOf" srcId="{67328E6A-2022-4619-8C54-B7E41ACA49CF}" destId="{EFE6E3A9-C868-4567-9B2F-E6AD3BEFA29D}" srcOrd="1" destOrd="0" presId="urn:microsoft.com/office/officeart/2005/8/layout/hProcess7"/>
    <dgm:cxn modelId="{F1A59006-DAD7-4C9E-9F54-05F7EE487C49}" type="presOf" srcId="{213842C0-E893-46A5-B62B-6F10FA5A4C77}" destId="{8C835428-0C8C-4982-BDE1-8269D2414A66}" srcOrd="0" destOrd="0" presId="urn:microsoft.com/office/officeart/2005/8/layout/hProcess7"/>
    <dgm:cxn modelId="{BDCEA340-FC68-448B-BE1F-7659C18F9CB8}" type="presParOf" srcId="{3921F3CF-CBFE-4B85-8271-8C872791F2E8}" destId="{2D891755-CF3D-4F82-A6AE-7E59AC34C98E}" srcOrd="0" destOrd="0" presId="urn:microsoft.com/office/officeart/2005/8/layout/hProcess7"/>
    <dgm:cxn modelId="{C8F35A40-0867-4B0E-BD20-99CC601A9FE5}" type="presParOf" srcId="{2D891755-CF3D-4F82-A6AE-7E59AC34C98E}" destId="{BD16809F-DFF3-47A0-9AD5-68E18F2B5854}" srcOrd="0" destOrd="0" presId="urn:microsoft.com/office/officeart/2005/8/layout/hProcess7"/>
    <dgm:cxn modelId="{9656415A-7213-483A-9E1D-5F15FB55A223}" type="presParOf" srcId="{2D891755-CF3D-4F82-A6AE-7E59AC34C98E}" destId="{EFE6E3A9-C868-4567-9B2F-E6AD3BEFA29D}" srcOrd="1" destOrd="0" presId="urn:microsoft.com/office/officeart/2005/8/layout/hProcess7"/>
    <dgm:cxn modelId="{A0DDF5E0-B88F-40DA-AA75-1812992083A1}" type="presParOf" srcId="{2D891755-CF3D-4F82-A6AE-7E59AC34C98E}" destId="{FF062860-8BBC-4EE0-A1A4-A987B332FA57}" srcOrd="2" destOrd="0" presId="urn:microsoft.com/office/officeart/2005/8/layout/hProcess7"/>
    <dgm:cxn modelId="{02834D44-73EB-4594-ACFA-38631D06BDE0}" type="presParOf" srcId="{3921F3CF-CBFE-4B85-8271-8C872791F2E8}" destId="{81D13D08-FB4E-47DF-BB45-CEBB4B9124F1}" srcOrd="1" destOrd="0" presId="urn:microsoft.com/office/officeart/2005/8/layout/hProcess7"/>
    <dgm:cxn modelId="{5F5FA708-8B0D-4DF1-A19A-9AD38964A0C4}" type="presParOf" srcId="{3921F3CF-CBFE-4B85-8271-8C872791F2E8}" destId="{4BEED115-007E-4F05-A71A-BACD8DB6A063}" srcOrd="2" destOrd="0" presId="urn:microsoft.com/office/officeart/2005/8/layout/hProcess7"/>
    <dgm:cxn modelId="{9868DEE8-4683-4AF2-804E-2C8D3443FAF3}" type="presParOf" srcId="{4BEED115-007E-4F05-A71A-BACD8DB6A063}" destId="{A2172AE9-7228-4DF6-9614-4369B40FD5AD}" srcOrd="0" destOrd="0" presId="urn:microsoft.com/office/officeart/2005/8/layout/hProcess7"/>
    <dgm:cxn modelId="{DBA7F6DD-57FA-4506-A5CD-0441B8ABD2F5}" type="presParOf" srcId="{4BEED115-007E-4F05-A71A-BACD8DB6A063}" destId="{A2F1BEDE-989E-4FA3-B975-49F21FDE72AF}" srcOrd="1" destOrd="0" presId="urn:microsoft.com/office/officeart/2005/8/layout/hProcess7"/>
    <dgm:cxn modelId="{35DC79B0-177F-4C29-AF5C-4A775D7862F5}" type="presParOf" srcId="{4BEED115-007E-4F05-A71A-BACD8DB6A063}" destId="{F5BC017F-1374-4492-A061-2CB048205C73}" srcOrd="2" destOrd="0" presId="urn:microsoft.com/office/officeart/2005/8/layout/hProcess7"/>
    <dgm:cxn modelId="{4F8F2CD6-D85F-4BDF-92D3-93482A90E02B}" type="presParOf" srcId="{3921F3CF-CBFE-4B85-8271-8C872791F2E8}" destId="{AC871203-980C-45CB-A4B6-6AF250C26042}" srcOrd="3" destOrd="0" presId="urn:microsoft.com/office/officeart/2005/8/layout/hProcess7"/>
    <dgm:cxn modelId="{6D2D73FD-9B97-47FE-8373-98289E54EB21}" type="presParOf" srcId="{3921F3CF-CBFE-4B85-8271-8C872791F2E8}" destId="{F4F3EB72-B65E-40EC-B50F-B7DEAC0CBB5E}" srcOrd="4" destOrd="0" presId="urn:microsoft.com/office/officeart/2005/8/layout/hProcess7"/>
    <dgm:cxn modelId="{769A414A-56CC-4380-902D-EBF4903C02C7}" type="presParOf" srcId="{F4F3EB72-B65E-40EC-B50F-B7DEAC0CBB5E}" destId="{8C835428-0C8C-4982-BDE1-8269D2414A66}" srcOrd="0" destOrd="0" presId="urn:microsoft.com/office/officeart/2005/8/layout/hProcess7"/>
    <dgm:cxn modelId="{16BF2D75-3EB3-4676-BDBF-7E613D22B342}" type="presParOf" srcId="{F4F3EB72-B65E-40EC-B50F-B7DEAC0CBB5E}" destId="{A6F1FC5D-DE49-47BE-A3F1-CDEF51E256CC}" srcOrd="1" destOrd="0" presId="urn:microsoft.com/office/officeart/2005/8/layout/hProcess7"/>
    <dgm:cxn modelId="{FB0F72D6-D442-43E8-A584-55AD66655D6E}" type="presParOf" srcId="{F4F3EB72-B65E-40EC-B50F-B7DEAC0CBB5E}" destId="{C2128F85-DCFB-4497-AAD6-2010D77A1F19}" srcOrd="2" destOrd="0" presId="urn:microsoft.com/office/officeart/2005/8/layout/hProcess7"/>
    <dgm:cxn modelId="{DB63ECB0-DFBF-4406-B2CD-8EF00CB3AC2B}" type="presParOf" srcId="{3921F3CF-CBFE-4B85-8271-8C872791F2E8}" destId="{47D76859-084D-4167-B2D8-87FC640F74CA}" srcOrd="5" destOrd="0" presId="urn:microsoft.com/office/officeart/2005/8/layout/hProcess7"/>
    <dgm:cxn modelId="{6AB599ED-9904-41B0-A782-D3638B598CB4}" type="presParOf" srcId="{3921F3CF-CBFE-4B85-8271-8C872791F2E8}" destId="{86031C32-1B80-42AA-BC65-9F18B625487D}" srcOrd="6" destOrd="0" presId="urn:microsoft.com/office/officeart/2005/8/layout/hProcess7"/>
    <dgm:cxn modelId="{0EFF0409-C4DC-4D3A-A731-B1793AC8E60E}" type="presParOf" srcId="{86031C32-1B80-42AA-BC65-9F18B625487D}" destId="{59BE03CB-FE05-45FE-954A-5B0A4C2DD2AD}" srcOrd="0" destOrd="0" presId="urn:microsoft.com/office/officeart/2005/8/layout/hProcess7"/>
    <dgm:cxn modelId="{5919EF59-1BF2-474E-A8E5-1BE64D79C665}" type="presParOf" srcId="{86031C32-1B80-42AA-BC65-9F18B625487D}" destId="{13E09FF1-6549-4D1C-9436-3FD3C4BB0723}" srcOrd="1" destOrd="0" presId="urn:microsoft.com/office/officeart/2005/8/layout/hProcess7"/>
    <dgm:cxn modelId="{59CC4FC1-EE18-4078-8146-77D79120640A}" type="presParOf" srcId="{86031C32-1B80-42AA-BC65-9F18B625487D}" destId="{E7B38767-E270-4281-ABD1-0C9370F79E0E}" srcOrd="2" destOrd="0" presId="urn:microsoft.com/office/officeart/2005/8/layout/hProcess7"/>
    <dgm:cxn modelId="{103B7573-C467-4EB8-A350-BE8AAE1231DF}" type="presParOf" srcId="{3921F3CF-CBFE-4B85-8271-8C872791F2E8}" destId="{CA1CF1A0-731D-4C28-9A19-FCF4C6F38D6E}" srcOrd="7" destOrd="0" presId="urn:microsoft.com/office/officeart/2005/8/layout/hProcess7"/>
    <dgm:cxn modelId="{9CB898BA-276B-4CE0-8B0F-0B1784EF1B53}" type="presParOf" srcId="{3921F3CF-CBFE-4B85-8271-8C872791F2E8}" destId="{AE719B5E-0B7D-4E80-80D7-85EC63517E5F}" srcOrd="8" destOrd="0" presId="urn:microsoft.com/office/officeart/2005/8/layout/hProcess7"/>
    <dgm:cxn modelId="{4701E257-57F5-4E9B-B746-58FF7CFE00CE}" type="presParOf" srcId="{AE719B5E-0B7D-4E80-80D7-85EC63517E5F}" destId="{59D63D38-0341-4F08-98AC-7700AC6987F8}" srcOrd="0" destOrd="0" presId="urn:microsoft.com/office/officeart/2005/8/layout/hProcess7"/>
    <dgm:cxn modelId="{C7877AD2-01F6-45C5-ADD5-3177B8D14DAD}" type="presParOf" srcId="{AE719B5E-0B7D-4E80-80D7-85EC63517E5F}" destId="{74E78D1C-F656-46DD-9664-40F7734A06A8}" srcOrd="1" destOrd="0" presId="urn:microsoft.com/office/officeart/2005/8/layout/hProcess7"/>
    <dgm:cxn modelId="{BD6318A0-49D0-4BF8-B61E-6A9D0FC1828D}" type="presParOf" srcId="{AE719B5E-0B7D-4E80-80D7-85EC63517E5F}" destId="{34068E05-C5EC-48CE-8E67-410AA90E3C65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BE57291-34E1-4B93-8493-96758F3DFB34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073A6C-BC73-4A5A-BAD9-D5E5E8D07434}">
      <dgm:prSet phldrT="[Text]" custT="1"/>
      <dgm:spPr/>
      <dgm:t>
        <a:bodyPr/>
        <a:lstStyle/>
        <a:p>
          <a:r>
            <a:rPr lang="en" sz="1700" dirty="0" smtClean="0">
              <a:latin typeface="Calibri (Body)"/>
            </a:rPr>
            <a:t>Fine-grained, scarification appearance of the kidney cortex, in nephroangiosclerosis</a:t>
          </a:r>
          <a:endParaRPr lang="en-US" sz="1700" dirty="0"/>
        </a:p>
      </dgm:t>
    </dgm:pt>
    <dgm:pt modelId="{41E27452-4EF9-47E2-97C8-8804F88F79AD}" type="parTrans" cxnId="{40DBD7DF-2DCF-4A28-AA95-FCE1630A2D2F}">
      <dgm:prSet/>
      <dgm:spPr/>
      <dgm:t>
        <a:bodyPr/>
        <a:lstStyle/>
        <a:p>
          <a:endParaRPr lang="en-US"/>
        </a:p>
      </dgm:t>
    </dgm:pt>
    <dgm:pt modelId="{608AC6F0-BE08-4B90-B409-70DA607B25E6}" type="sibTrans" cxnId="{40DBD7DF-2DCF-4A28-AA95-FCE1630A2D2F}">
      <dgm:prSet/>
      <dgm:spPr/>
      <dgm:t>
        <a:bodyPr/>
        <a:lstStyle/>
        <a:p>
          <a:endParaRPr lang="en-US"/>
        </a:p>
      </dgm:t>
    </dgm:pt>
    <dgm:pt modelId="{EA5A5140-F067-47F7-B7A6-2405E998695A}">
      <dgm:prSet phldrT="[Text]" custT="1"/>
      <dgm:spPr/>
      <dgm:t>
        <a:bodyPr anchor="ctr"/>
        <a:lstStyle/>
        <a:p>
          <a:r>
            <a:rPr lang="en-US" sz="1700" smtClean="0"/>
            <a:t>In the elderly, it is a normal finding, and in the younger, it is a companion of HTA and DM</a:t>
          </a:r>
          <a:endParaRPr lang="en-US" sz="1700" dirty="0"/>
        </a:p>
      </dgm:t>
    </dgm:pt>
    <dgm:pt modelId="{29F294C7-4309-42FA-9679-65C2B372521E}" type="parTrans" cxnId="{EF0BEF3D-02B0-4E58-BD9D-20FAFA464929}">
      <dgm:prSet/>
      <dgm:spPr/>
      <dgm:t>
        <a:bodyPr/>
        <a:lstStyle/>
        <a:p>
          <a:endParaRPr lang="en-US"/>
        </a:p>
      </dgm:t>
    </dgm:pt>
    <dgm:pt modelId="{0D28F1A4-E251-4085-B541-76416B8570C2}" type="sibTrans" cxnId="{EF0BEF3D-02B0-4E58-BD9D-20FAFA464929}">
      <dgm:prSet/>
      <dgm:spPr/>
      <dgm:t>
        <a:bodyPr/>
        <a:lstStyle/>
        <a:p>
          <a:endParaRPr lang="en-US"/>
        </a:p>
      </dgm:t>
    </dgm:pt>
    <dgm:pt modelId="{D0A4E912-1873-44EE-882F-7A03AAFECA3C}">
      <dgm:prSet custT="1"/>
      <dgm:spPr/>
      <dgm:t>
        <a:bodyPr anchor="ctr"/>
        <a:lstStyle/>
        <a:p>
          <a:r>
            <a:rPr lang="en" sz="1700" dirty="0" smtClean="0">
              <a:latin typeface="Calibri (Body)"/>
            </a:rPr>
            <a:t>It is an unclear clinical condition of patients with HTA and HBI, without other clear causes of the disease</a:t>
          </a:r>
          <a:endParaRPr lang="en-US" sz="1700" dirty="0">
            <a:latin typeface="Calibri (Body)"/>
          </a:endParaRPr>
        </a:p>
      </dgm:t>
    </dgm:pt>
    <dgm:pt modelId="{0A48AFD8-624E-4CE1-8ECF-D81FE9998803}" type="parTrans" cxnId="{181BF470-6680-41DC-B6D8-0A5149E2D452}">
      <dgm:prSet/>
      <dgm:spPr/>
      <dgm:t>
        <a:bodyPr/>
        <a:lstStyle/>
        <a:p>
          <a:endParaRPr lang="en-US"/>
        </a:p>
      </dgm:t>
    </dgm:pt>
    <dgm:pt modelId="{24F12FA0-04C4-4C42-A5A4-5936BD910FFF}" type="sibTrans" cxnId="{181BF470-6680-41DC-B6D8-0A5149E2D452}">
      <dgm:prSet/>
      <dgm:spPr/>
      <dgm:t>
        <a:bodyPr/>
        <a:lstStyle/>
        <a:p>
          <a:endParaRPr lang="en-US"/>
        </a:p>
      </dgm:t>
    </dgm:pt>
    <dgm:pt modelId="{F57CA62E-D599-4C72-AB52-C3525EB62176}">
      <dgm:prSet custT="1"/>
      <dgm:spPr/>
      <dgm:t>
        <a:bodyPr anchor="ctr"/>
        <a:lstStyle/>
        <a:p>
          <a:r>
            <a:rPr lang="en" sz="1700" dirty="0" smtClean="0">
              <a:latin typeface="Calibri (Body)"/>
            </a:rPr>
            <a:t>It is known as benign nephroangiosclerosis or hypertensive nephropathy</a:t>
          </a:r>
        </a:p>
      </dgm:t>
    </dgm:pt>
    <dgm:pt modelId="{6B85632A-DE72-49C7-8FB9-6FC76825D9CF}" type="parTrans" cxnId="{A0CDA85F-D629-47C5-81B1-8DBE952F4F1A}">
      <dgm:prSet/>
      <dgm:spPr/>
      <dgm:t>
        <a:bodyPr/>
        <a:lstStyle/>
        <a:p>
          <a:endParaRPr lang="en-US"/>
        </a:p>
      </dgm:t>
    </dgm:pt>
    <dgm:pt modelId="{D797BBE1-0E97-490C-9FCB-613BBF8E5E15}" type="sibTrans" cxnId="{A0CDA85F-D629-47C5-81B1-8DBE952F4F1A}">
      <dgm:prSet/>
      <dgm:spPr/>
      <dgm:t>
        <a:bodyPr/>
        <a:lstStyle/>
        <a:p>
          <a:endParaRPr lang="en-US"/>
        </a:p>
      </dgm:t>
    </dgm:pt>
    <dgm:pt modelId="{C7B0F378-10A7-40CD-8079-6D8CC37B27B6}">
      <dgm:prSet custT="1"/>
      <dgm:spPr/>
      <dgm:t>
        <a:bodyPr anchor="ctr"/>
        <a:lstStyle/>
        <a:p>
          <a:r>
            <a:rPr lang="en" sz="1700" dirty="0" smtClean="0">
              <a:latin typeface="Calibri (Body)"/>
            </a:rPr>
            <a:t>Vascular changes include vasoconstriction, glomerular ischemia (podocyte fusion, focal or global sclerosis) and, in some areas, interstitial fibrosis and tubular atrophy.</a:t>
          </a:r>
        </a:p>
      </dgm:t>
    </dgm:pt>
    <dgm:pt modelId="{B4918174-6BDE-4DED-AFDB-7D9A9B23227E}" type="parTrans" cxnId="{8AA3F2AA-FDF1-4BF7-842B-194135CF6E6F}">
      <dgm:prSet/>
      <dgm:spPr/>
      <dgm:t>
        <a:bodyPr/>
        <a:lstStyle/>
        <a:p>
          <a:endParaRPr lang="en-US"/>
        </a:p>
      </dgm:t>
    </dgm:pt>
    <dgm:pt modelId="{D1333BC3-CAFF-42B5-8E49-43E8B984B100}" type="sibTrans" cxnId="{8AA3F2AA-FDF1-4BF7-842B-194135CF6E6F}">
      <dgm:prSet/>
      <dgm:spPr/>
      <dgm:t>
        <a:bodyPr/>
        <a:lstStyle/>
        <a:p>
          <a:endParaRPr lang="en-US"/>
        </a:p>
      </dgm:t>
    </dgm:pt>
    <dgm:pt modelId="{3D54B7BD-F81C-4420-AA4B-C5BA5A7EDC8E}">
      <dgm:prSet custT="1"/>
      <dgm:spPr/>
      <dgm:t>
        <a:bodyPr anchor="ctr"/>
        <a:lstStyle/>
        <a:p>
          <a:r>
            <a:rPr lang="en" sz="1700" dirty="0" smtClean="0">
              <a:latin typeface="Calibri (Body)"/>
            </a:rPr>
            <a:t>Hyalization of afferent arterioles first causes vasodilatation, glomerular hypertrophy and, in the long term, segmental lesions of glomerulosclerosis that overall favor the occurrence of proteinuria and disease progression.</a:t>
          </a:r>
          <a:endParaRPr lang="ru-RU" sz="1700" dirty="0" smtClean="0">
            <a:latin typeface="Calibri (Body)"/>
          </a:endParaRPr>
        </a:p>
      </dgm:t>
    </dgm:pt>
    <dgm:pt modelId="{84AC9DBD-D698-4903-A49D-5F6AD4E34A4E}" type="parTrans" cxnId="{B3CA1616-B38E-437F-BBC0-A3D5849CF373}">
      <dgm:prSet/>
      <dgm:spPr/>
      <dgm:t>
        <a:bodyPr/>
        <a:lstStyle/>
        <a:p>
          <a:endParaRPr lang="en-US"/>
        </a:p>
      </dgm:t>
    </dgm:pt>
    <dgm:pt modelId="{8511EFF8-F0AD-40C3-BE04-381BB33A743B}" type="sibTrans" cxnId="{B3CA1616-B38E-437F-BBC0-A3D5849CF373}">
      <dgm:prSet/>
      <dgm:spPr/>
      <dgm:t>
        <a:bodyPr/>
        <a:lstStyle/>
        <a:p>
          <a:endParaRPr lang="en-US"/>
        </a:p>
      </dgm:t>
    </dgm:pt>
    <dgm:pt modelId="{A486099F-77E2-4177-A8B4-47B60F41C604}" type="pres">
      <dgm:prSet presAssocID="{2BE57291-34E1-4B93-8493-96758F3DFB34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A68CCA3-F49F-44B6-92A8-DE7C21A9B53B}" type="pres">
      <dgm:prSet presAssocID="{6A073A6C-BC73-4A5A-BAD9-D5E5E8D07434}" presName="composite" presStyleCnt="0"/>
      <dgm:spPr/>
    </dgm:pt>
    <dgm:pt modelId="{CB7FF2BE-112C-4C1D-B4B9-A56FAB183E47}" type="pres">
      <dgm:prSet presAssocID="{6A073A6C-BC73-4A5A-BAD9-D5E5E8D07434}" presName="ParentAccentShape" presStyleLbl="trBgShp" presStyleIdx="0" presStyleCnt="2" custScaleX="96591" custLinFactNeighborX="-5444" custLinFactNeighborY="7800"/>
      <dgm:spPr>
        <a:solidFill>
          <a:srgbClr val="657FB3">
            <a:alpha val="40000"/>
          </a:srgbClr>
        </a:solidFill>
      </dgm:spPr>
    </dgm:pt>
    <dgm:pt modelId="{414D8220-9282-4F99-B47B-BFCDF33CA36F}" type="pres">
      <dgm:prSet presAssocID="{6A073A6C-BC73-4A5A-BAD9-D5E5E8D07434}" presName="ParentText" presStyleLbl="revTx" presStyleIdx="0" presStyleCnt="2" custScaleX="93434" custScaleY="159283" custLinFactNeighborX="-4311" custLinFactNeighborY="-2095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BB0536-F0F2-4F71-88B9-467C171DEBA3}" type="pres">
      <dgm:prSet presAssocID="{6A073A6C-BC73-4A5A-BAD9-D5E5E8D07434}" presName="ChildText" presStyleLbl="revTx" presStyleIdx="1" presStyleCnt="2" custScaleX="152663" custScaleY="153858" custLinFactNeighborX="1141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83332A7-27DB-4840-98E1-34B8FD87C14C}" type="pres">
      <dgm:prSet presAssocID="{6A073A6C-BC73-4A5A-BAD9-D5E5E8D07434}" presName="ChildAccentShape" presStyleLbl="trBgShp" presStyleIdx="1" presStyleCnt="2" custLinFactX="200000" custLinFactNeighborX="281682"/>
      <dgm:spPr>
        <a:solidFill>
          <a:srgbClr val="657FB3">
            <a:alpha val="40000"/>
          </a:srgbClr>
        </a:solidFill>
      </dgm:spPr>
    </dgm:pt>
    <dgm:pt modelId="{8A7D36E4-0BE5-4ED1-8837-616178180EC7}" type="pres">
      <dgm:prSet presAssocID="{6A073A6C-BC73-4A5A-BAD9-D5E5E8D07434}" presName="Image" presStyleLbl="alignImgPlace1" presStyleIdx="0" presStyleCnt="1" custScaleX="88568" custScaleY="103533" custLinFactNeighborY="-12850"/>
      <dgm:spPr>
        <a:solidFill>
          <a:srgbClr val="A8C6EA"/>
        </a:solidFill>
      </dgm:spPr>
    </dgm:pt>
  </dgm:ptLst>
  <dgm:cxnLst>
    <dgm:cxn modelId="{974C32E8-E14F-46D9-9E6F-217DB0123554}" type="presOf" srcId="{F57CA62E-D599-4C72-AB52-C3525EB62176}" destId="{DEBB0536-F0F2-4F71-88B9-467C171DEBA3}" srcOrd="0" destOrd="2" presId="urn:microsoft.com/office/officeart/2009/3/layout/SnapshotPictureList"/>
    <dgm:cxn modelId="{46EC280A-67EA-41DA-8077-4EB1BC1FE653}" type="presOf" srcId="{C7B0F378-10A7-40CD-8079-6D8CC37B27B6}" destId="{DEBB0536-F0F2-4F71-88B9-467C171DEBA3}" srcOrd="0" destOrd="3" presId="urn:microsoft.com/office/officeart/2009/3/layout/SnapshotPictureList"/>
    <dgm:cxn modelId="{EF0BEF3D-02B0-4E58-BD9D-20FAFA464929}" srcId="{6A073A6C-BC73-4A5A-BAD9-D5E5E8D07434}" destId="{EA5A5140-F067-47F7-B7A6-2405E998695A}" srcOrd="0" destOrd="0" parTransId="{29F294C7-4309-42FA-9679-65C2B372521E}" sibTransId="{0D28F1A4-E251-4085-B541-76416B8570C2}"/>
    <dgm:cxn modelId="{203C1D82-FAA1-4A17-AF9A-9FA5FEF6A952}" type="presOf" srcId="{D0A4E912-1873-44EE-882F-7A03AAFECA3C}" destId="{DEBB0536-F0F2-4F71-88B9-467C171DEBA3}" srcOrd="0" destOrd="1" presId="urn:microsoft.com/office/officeart/2009/3/layout/SnapshotPictureList"/>
    <dgm:cxn modelId="{A0CDA85F-D629-47C5-81B1-8DBE952F4F1A}" srcId="{6A073A6C-BC73-4A5A-BAD9-D5E5E8D07434}" destId="{F57CA62E-D599-4C72-AB52-C3525EB62176}" srcOrd="2" destOrd="0" parTransId="{6B85632A-DE72-49C7-8FB9-6FC76825D9CF}" sibTransId="{D797BBE1-0E97-490C-9FCB-613BBF8E5E15}"/>
    <dgm:cxn modelId="{B229941B-CE24-4C99-B05C-BBC06826F2C8}" type="presOf" srcId="{2BE57291-34E1-4B93-8493-96758F3DFB34}" destId="{A486099F-77E2-4177-A8B4-47B60F41C604}" srcOrd="0" destOrd="0" presId="urn:microsoft.com/office/officeart/2009/3/layout/SnapshotPictureList"/>
    <dgm:cxn modelId="{B3CA1616-B38E-437F-BBC0-A3D5849CF373}" srcId="{6A073A6C-BC73-4A5A-BAD9-D5E5E8D07434}" destId="{3D54B7BD-F81C-4420-AA4B-C5BA5A7EDC8E}" srcOrd="4" destOrd="0" parTransId="{84AC9DBD-D698-4903-A49D-5F6AD4E34A4E}" sibTransId="{8511EFF8-F0AD-40C3-BE04-381BB33A743B}"/>
    <dgm:cxn modelId="{40DBD7DF-2DCF-4A28-AA95-FCE1630A2D2F}" srcId="{2BE57291-34E1-4B93-8493-96758F3DFB34}" destId="{6A073A6C-BC73-4A5A-BAD9-D5E5E8D07434}" srcOrd="0" destOrd="0" parTransId="{41E27452-4EF9-47E2-97C8-8804F88F79AD}" sibTransId="{608AC6F0-BE08-4B90-B409-70DA607B25E6}"/>
    <dgm:cxn modelId="{181BF470-6680-41DC-B6D8-0A5149E2D452}" srcId="{6A073A6C-BC73-4A5A-BAD9-D5E5E8D07434}" destId="{D0A4E912-1873-44EE-882F-7A03AAFECA3C}" srcOrd="1" destOrd="0" parTransId="{0A48AFD8-624E-4CE1-8ECF-D81FE9998803}" sibTransId="{24F12FA0-04C4-4C42-A5A4-5936BD910FFF}"/>
    <dgm:cxn modelId="{F37AC706-2C8C-4E41-8449-9C58C7032766}" type="presOf" srcId="{EA5A5140-F067-47F7-B7A6-2405E998695A}" destId="{DEBB0536-F0F2-4F71-88B9-467C171DEBA3}" srcOrd="0" destOrd="0" presId="urn:microsoft.com/office/officeart/2009/3/layout/SnapshotPictureList"/>
    <dgm:cxn modelId="{F7684634-8B08-4C40-8305-9D80486261F0}" type="presOf" srcId="{3D54B7BD-F81C-4420-AA4B-C5BA5A7EDC8E}" destId="{DEBB0536-F0F2-4F71-88B9-467C171DEBA3}" srcOrd="0" destOrd="4" presId="urn:microsoft.com/office/officeart/2009/3/layout/SnapshotPictureList"/>
    <dgm:cxn modelId="{56824E8D-3EA2-474C-A483-0A7771A38825}" type="presOf" srcId="{6A073A6C-BC73-4A5A-BAD9-D5E5E8D07434}" destId="{414D8220-9282-4F99-B47B-BFCDF33CA36F}" srcOrd="0" destOrd="0" presId="urn:microsoft.com/office/officeart/2009/3/layout/SnapshotPictureList"/>
    <dgm:cxn modelId="{8AA3F2AA-FDF1-4BF7-842B-194135CF6E6F}" srcId="{6A073A6C-BC73-4A5A-BAD9-D5E5E8D07434}" destId="{C7B0F378-10A7-40CD-8079-6D8CC37B27B6}" srcOrd="3" destOrd="0" parTransId="{B4918174-6BDE-4DED-AFDB-7D9A9B23227E}" sibTransId="{D1333BC3-CAFF-42B5-8E49-43E8B984B100}"/>
    <dgm:cxn modelId="{B7747253-A6D7-40D0-A701-16BB26F0DB7E}" type="presParOf" srcId="{A486099F-77E2-4177-A8B4-47B60F41C604}" destId="{8A68CCA3-F49F-44B6-92A8-DE7C21A9B53B}" srcOrd="0" destOrd="0" presId="urn:microsoft.com/office/officeart/2009/3/layout/SnapshotPictureList"/>
    <dgm:cxn modelId="{D6F10E4F-F334-47AF-B53E-27889843D246}" type="presParOf" srcId="{8A68CCA3-F49F-44B6-92A8-DE7C21A9B53B}" destId="{CB7FF2BE-112C-4C1D-B4B9-A56FAB183E47}" srcOrd="0" destOrd="0" presId="urn:microsoft.com/office/officeart/2009/3/layout/SnapshotPictureList"/>
    <dgm:cxn modelId="{68490BED-3233-4AAB-8990-5C68FB1EA2D0}" type="presParOf" srcId="{8A68CCA3-F49F-44B6-92A8-DE7C21A9B53B}" destId="{414D8220-9282-4F99-B47B-BFCDF33CA36F}" srcOrd="1" destOrd="0" presId="urn:microsoft.com/office/officeart/2009/3/layout/SnapshotPictureList"/>
    <dgm:cxn modelId="{C363A457-4E3E-4DEC-B598-DBA8CA79920A}" type="presParOf" srcId="{8A68CCA3-F49F-44B6-92A8-DE7C21A9B53B}" destId="{DEBB0536-F0F2-4F71-88B9-467C171DEBA3}" srcOrd="2" destOrd="0" presId="urn:microsoft.com/office/officeart/2009/3/layout/SnapshotPictureList"/>
    <dgm:cxn modelId="{1DF57F55-0F7D-4C95-8D9B-FC652A047883}" type="presParOf" srcId="{8A68CCA3-F49F-44B6-92A8-DE7C21A9B53B}" destId="{983332A7-27DB-4840-98E1-34B8FD87C14C}" srcOrd="3" destOrd="0" presId="urn:microsoft.com/office/officeart/2009/3/layout/SnapshotPictureList"/>
    <dgm:cxn modelId="{84DC40BC-FBB2-440C-9C2A-2EAEA6434E63}" type="presParOf" srcId="{8A68CCA3-F49F-44B6-92A8-DE7C21A9B53B}" destId="{8A7D36E4-0BE5-4ED1-8837-616178180EC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3EAC9C-E9C4-4457-BF96-B77922EE9217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6B7C5E-480A-4CBB-A2A5-3D4C3C9271C7}">
      <dgm:prSet phldrT="[Text]" custT="1"/>
      <dgm:spPr/>
      <dgm:t>
        <a:bodyPr/>
        <a:lstStyle/>
        <a:p>
          <a:r>
            <a:rPr lang="en" altLang="en-US" sz="2500" dirty="0" smtClean="0"/>
            <a:t>Renovascular hypertension (RVHT) denotes a causal relationship between anatomically evident arterial occlusive disease and elevated blood pressure</a:t>
          </a:r>
        </a:p>
        <a:p>
          <a:r>
            <a:rPr lang="en-US" sz="2500" smtClean="0"/>
            <a:t>Occurs in women (15-50 years old), as a result of fibromuscular dysplasia ("beads") or, more often, atherosclerosis</a:t>
          </a:r>
          <a:endParaRPr lang="en-US" sz="2500" dirty="0"/>
        </a:p>
      </dgm:t>
    </dgm:pt>
    <dgm:pt modelId="{B4467A7C-6202-4CC1-AB6F-0C030ECEA620}" type="parTrans" cxnId="{23604EBF-A939-4F9D-8B94-9CC402CB939F}">
      <dgm:prSet/>
      <dgm:spPr/>
      <dgm:t>
        <a:bodyPr/>
        <a:lstStyle/>
        <a:p>
          <a:endParaRPr lang="en-US"/>
        </a:p>
      </dgm:t>
    </dgm:pt>
    <dgm:pt modelId="{181C78EF-1BA7-4D5E-8776-F01F5AC9AFF7}" type="sibTrans" cxnId="{23604EBF-A939-4F9D-8B94-9CC402CB939F}">
      <dgm:prSet/>
      <dgm:spPr/>
      <dgm:t>
        <a:bodyPr/>
        <a:lstStyle/>
        <a:p>
          <a:endParaRPr lang="en-US"/>
        </a:p>
      </dgm:t>
    </dgm:pt>
    <dgm:pt modelId="{0D2AC3FE-A83D-41AD-B594-6D0F4033F756}" type="pres">
      <dgm:prSet presAssocID="{B53EAC9C-E9C4-4457-BF96-B77922EE921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2E199F1D-D511-4CE5-A762-3EA021469598}" type="pres">
      <dgm:prSet presAssocID="{796B7C5E-480A-4CBB-A2A5-3D4C3C9271C7}" presName="composite" presStyleCnt="0">
        <dgm:presLayoutVars>
          <dgm:chMax/>
          <dgm:chPref/>
        </dgm:presLayoutVars>
      </dgm:prSet>
      <dgm:spPr/>
    </dgm:pt>
    <dgm:pt modelId="{EDA616F2-2541-436C-8782-02D987797CA4}" type="pres">
      <dgm:prSet presAssocID="{796B7C5E-480A-4CBB-A2A5-3D4C3C9271C7}" presName="Image" presStyleLbl="bgImgPlace1" presStyleIdx="0" presStyleCnt="1"/>
      <dgm:spPr/>
    </dgm:pt>
    <dgm:pt modelId="{8EBA5AF0-0456-462E-B095-328A8F61089D}" type="pres">
      <dgm:prSet presAssocID="{796B7C5E-480A-4CBB-A2A5-3D4C3C9271C7}" presName="ParentText" presStyleLbl="revTx" presStyleIdx="0" presStyleCnt="1" custScaleX="130409" custScaleY="147661" custLinFactNeighborX="24264" custLinFactNeighborY="-299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A89D41-39B3-4282-BE4A-3B7E20DA7CA3}" type="pres">
      <dgm:prSet presAssocID="{796B7C5E-480A-4CBB-A2A5-3D4C3C9271C7}" presName="tlFrame" presStyleLbl="node1" presStyleIdx="0" presStyleCnt="4" custLinFactY="-64891" custLinFactNeighborX="41991" custLinFactNeighborY="-100000"/>
      <dgm:spPr/>
    </dgm:pt>
    <dgm:pt modelId="{9EFF7815-D8E3-42D7-9428-4D5B49EC78AF}" type="pres">
      <dgm:prSet presAssocID="{796B7C5E-480A-4CBB-A2A5-3D4C3C9271C7}" presName="trFrame" presStyleLbl="node1" presStyleIdx="1" presStyleCnt="4" custLinFactX="56766" custLinFactY="-63220" custLinFactNeighborX="100000" custLinFactNeighborY="-100000"/>
      <dgm:spPr/>
    </dgm:pt>
    <dgm:pt modelId="{B5AEEF93-289E-4EA5-A369-B2D950CDF9C6}" type="pres">
      <dgm:prSet presAssocID="{796B7C5E-480A-4CBB-A2A5-3D4C3C9271C7}" presName="blFrame" presStyleLbl="node1" presStyleIdx="2" presStyleCnt="4" custLinFactNeighborX="41899"/>
      <dgm:spPr/>
    </dgm:pt>
    <dgm:pt modelId="{020BBA22-9531-4502-88D8-5AC063CB6A5B}" type="pres">
      <dgm:prSet presAssocID="{796B7C5E-480A-4CBB-A2A5-3D4C3C9271C7}" presName="brFrame" presStyleLbl="node1" presStyleIdx="3" presStyleCnt="4" custLinFactX="56779" custLinFactNeighborX="100000" custLinFactNeighborY="-11280"/>
      <dgm:spPr/>
    </dgm:pt>
  </dgm:ptLst>
  <dgm:cxnLst>
    <dgm:cxn modelId="{1F82C4C0-341C-4966-B097-610ABBC2F3CC}" type="presOf" srcId="{796B7C5E-480A-4CBB-A2A5-3D4C3C9271C7}" destId="{8EBA5AF0-0456-462E-B095-328A8F61089D}" srcOrd="0" destOrd="0" presId="urn:microsoft.com/office/officeart/2009/3/layout/FramedTextPicture"/>
    <dgm:cxn modelId="{23604EBF-A939-4F9D-8B94-9CC402CB939F}" srcId="{B53EAC9C-E9C4-4457-BF96-B77922EE9217}" destId="{796B7C5E-480A-4CBB-A2A5-3D4C3C9271C7}" srcOrd="0" destOrd="0" parTransId="{B4467A7C-6202-4CC1-AB6F-0C030ECEA620}" sibTransId="{181C78EF-1BA7-4D5E-8776-F01F5AC9AFF7}"/>
    <dgm:cxn modelId="{2E4A3342-8ACD-4FF7-B6B2-A6FA41F36977}" type="presOf" srcId="{B53EAC9C-E9C4-4457-BF96-B77922EE9217}" destId="{0D2AC3FE-A83D-41AD-B594-6D0F4033F756}" srcOrd="0" destOrd="0" presId="urn:microsoft.com/office/officeart/2009/3/layout/FramedTextPicture"/>
    <dgm:cxn modelId="{A334B275-AC84-4CAD-8166-172B9CD8BA58}" type="presParOf" srcId="{0D2AC3FE-A83D-41AD-B594-6D0F4033F756}" destId="{2E199F1D-D511-4CE5-A762-3EA021469598}" srcOrd="0" destOrd="0" presId="urn:microsoft.com/office/officeart/2009/3/layout/FramedTextPicture"/>
    <dgm:cxn modelId="{20366DFA-7642-4037-8F01-0680B0FF05CB}" type="presParOf" srcId="{2E199F1D-D511-4CE5-A762-3EA021469598}" destId="{EDA616F2-2541-436C-8782-02D987797CA4}" srcOrd="0" destOrd="0" presId="urn:microsoft.com/office/officeart/2009/3/layout/FramedTextPicture"/>
    <dgm:cxn modelId="{82721E74-9BB7-4E33-A8CB-AE2EE824D950}" type="presParOf" srcId="{2E199F1D-D511-4CE5-A762-3EA021469598}" destId="{8EBA5AF0-0456-462E-B095-328A8F61089D}" srcOrd="1" destOrd="0" presId="urn:microsoft.com/office/officeart/2009/3/layout/FramedTextPicture"/>
    <dgm:cxn modelId="{5E2A8BD2-00AF-430D-B15F-48F6073D24A3}" type="presParOf" srcId="{2E199F1D-D511-4CE5-A762-3EA021469598}" destId="{04A89D41-39B3-4282-BE4A-3B7E20DA7CA3}" srcOrd="2" destOrd="0" presId="urn:microsoft.com/office/officeart/2009/3/layout/FramedTextPicture"/>
    <dgm:cxn modelId="{67F3E3CA-8073-47B3-A0AD-073A2F45FE3C}" type="presParOf" srcId="{2E199F1D-D511-4CE5-A762-3EA021469598}" destId="{9EFF7815-D8E3-42D7-9428-4D5B49EC78AF}" srcOrd="3" destOrd="0" presId="urn:microsoft.com/office/officeart/2009/3/layout/FramedTextPicture"/>
    <dgm:cxn modelId="{911926E9-6D18-4D61-BAEB-CEB00757E1C8}" type="presParOf" srcId="{2E199F1D-D511-4CE5-A762-3EA021469598}" destId="{B5AEEF93-289E-4EA5-A369-B2D950CDF9C6}" srcOrd="4" destOrd="0" presId="urn:microsoft.com/office/officeart/2009/3/layout/FramedTextPicture"/>
    <dgm:cxn modelId="{074C070D-C5FE-4DFC-A889-8BB35B43D65E}" type="presParOf" srcId="{2E199F1D-D511-4CE5-A762-3EA021469598}" destId="{020BBA22-9531-4502-88D8-5AC063CB6A5B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E806B7-5023-4DE2-BAFE-354DE93F5602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94EEB6-FE35-475B-93E3-97EF138C4658}">
      <dgm:prSet phldrT="[Text]" custT="1"/>
      <dgm:spPr/>
      <dgm:t>
        <a:bodyPr/>
        <a:lstStyle/>
        <a:p>
          <a:r>
            <a:rPr lang="en" sz="1900" dirty="0" smtClean="0"/>
            <a:t>It is characterized by stenosis of the main renal artery or its proximal branches</a:t>
          </a:r>
        </a:p>
        <a:p>
          <a:r>
            <a:rPr lang="en" sz="1900" dirty="0" smtClean="0"/>
            <a:t>Significant stenosis involved more than 50% of the lumen (anatomical criterion) or more than 75% of the lumen (hemodynamic criterion)</a:t>
          </a:r>
        </a:p>
        <a:p>
          <a:r>
            <a:rPr lang="en" sz="1900" dirty="0" smtClean="0"/>
            <a:t>Hemodynamically significant renal artery stenosis results in RVHT or ischemic nephropathy</a:t>
          </a:r>
        </a:p>
        <a:p>
          <a:r>
            <a:rPr lang="en" sz="1900" dirty="0" smtClean="0"/>
            <a:t>This disease predominantly affects the distal two-thirds of the renal arteries and their branches and is characterized by microaneurysms of the arterial wall, which can cause dissection or thrombosis of the renal arteries.</a:t>
          </a:r>
        </a:p>
        <a:p>
          <a:r>
            <a:rPr lang="en" sz="1900" dirty="0" smtClean="0"/>
            <a:t>Due to the reduced perfusion of the renal parenchyma, the renin - angiotensin - aldosterone system is activated, which results in increased secretion of renin and </a:t>
          </a:r>
          <a:r>
            <a:rPr lang="en" sz="1900" smtClean="0"/>
            <a:t>angiotensin </a:t>
          </a:r>
          <a:r>
            <a:rPr lang="en" sz="1900" smtClean="0"/>
            <a:t>II, </a:t>
          </a:r>
          <a:r>
            <a:rPr lang="en" sz="1900" dirty="0" smtClean="0"/>
            <a:t>which conditions the appearance of HTA</a:t>
          </a:r>
        </a:p>
      </dgm:t>
    </dgm:pt>
    <dgm:pt modelId="{59C16450-84F6-45D2-B979-A64E0CFAFA44}" type="parTrans" cxnId="{0939EDB1-E7EE-4FD9-AB86-F4F109F237C6}">
      <dgm:prSet/>
      <dgm:spPr/>
      <dgm:t>
        <a:bodyPr/>
        <a:lstStyle/>
        <a:p>
          <a:endParaRPr lang="en-US"/>
        </a:p>
      </dgm:t>
    </dgm:pt>
    <dgm:pt modelId="{79B8B551-8C2A-4A2C-9440-B2204B13DB08}" type="sibTrans" cxnId="{0939EDB1-E7EE-4FD9-AB86-F4F109F237C6}">
      <dgm:prSet/>
      <dgm:spPr/>
      <dgm:t>
        <a:bodyPr/>
        <a:lstStyle/>
        <a:p>
          <a:endParaRPr lang="en-US"/>
        </a:p>
      </dgm:t>
    </dgm:pt>
    <dgm:pt modelId="{48C8F467-E624-4370-AD6F-1FA727B50F7F}" type="pres">
      <dgm:prSet presAssocID="{C5E806B7-5023-4DE2-BAFE-354DE93F560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433B87B9-30F0-4493-A6A8-225CC10CDC77}" type="pres">
      <dgm:prSet presAssocID="{F694EEB6-FE35-475B-93E3-97EF138C4658}" presName="composite" presStyleCnt="0">
        <dgm:presLayoutVars>
          <dgm:chMax/>
          <dgm:chPref/>
        </dgm:presLayoutVars>
      </dgm:prSet>
      <dgm:spPr/>
    </dgm:pt>
    <dgm:pt modelId="{5B0C72F2-219E-4EBE-8D56-1C688E706FDA}" type="pres">
      <dgm:prSet presAssocID="{F694EEB6-FE35-475B-93E3-97EF138C4658}" presName="Image" presStyleLbl="bgImgPlace1" presStyleIdx="0" presStyleCnt="1" custScaleX="118585" custLinFactNeighborX="-22452"/>
      <dgm:spPr/>
    </dgm:pt>
    <dgm:pt modelId="{25C13AC9-8615-47F4-9558-6F4C13DA9F9A}" type="pres">
      <dgm:prSet presAssocID="{F694EEB6-FE35-475B-93E3-97EF138C4658}" presName="ParentText" presStyleLbl="revTx" presStyleIdx="0" presStyleCnt="1" custScaleX="111053" custScaleY="207010" custLinFactNeighborX="5521" custLinFactNeighborY="-129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574C9-9F85-4803-899C-9E65E9C2A612}" type="pres">
      <dgm:prSet presAssocID="{F694EEB6-FE35-475B-93E3-97EF138C4658}" presName="tlFrame" presStyleLbl="node1" presStyleIdx="0" presStyleCnt="4" custLinFactY="-64606" custLinFactNeighborX="15004" custLinFactNeighborY="-100000"/>
      <dgm:spPr/>
    </dgm:pt>
    <dgm:pt modelId="{390F2B71-1866-465A-B4CB-368634F4BA57}" type="pres">
      <dgm:prSet presAssocID="{F694EEB6-FE35-475B-93E3-97EF138C4658}" presName="trFrame" presStyleLbl="node1" presStyleIdx="1" presStyleCnt="4" custLinFactY="-64606" custLinFactNeighborX="27505" custLinFactNeighborY="-100000"/>
      <dgm:spPr/>
    </dgm:pt>
    <dgm:pt modelId="{D6A2CE80-700D-4AE9-AD81-98EDAEAF6B8C}" type="pres">
      <dgm:prSet presAssocID="{F694EEB6-FE35-475B-93E3-97EF138C4658}" presName="blFrame" presStyleLbl="node1" presStyleIdx="2" presStyleCnt="4" custLinFactNeighborX="11662" custLinFactNeighborY="94000"/>
      <dgm:spPr/>
    </dgm:pt>
    <dgm:pt modelId="{375AF4E0-74D8-4E32-8152-B3B4718E3446}" type="pres">
      <dgm:prSet presAssocID="{F694EEB6-FE35-475B-93E3-97EF138C4658}" presName="brFrame" presStyleLbl="node1" presStyleIdx="3" presStyleCnt="4" custLinFactNeighborX="25094" custLinFactNeighborY="94000"/>
      <dgm:spPr/>
    </dgm:pt>
  </dgm:ptLst>
  <dgm:cxnLst>
    <dgm:cxn modelId="{0939EDB1-E7EE-4FD9-AB86-F4F109F237C6}" srcId="{C5E806B7-5023-4DE2-BAFE-354DE93F5602}" destId="{F694EEB6-FE35-475B-93E3-97EF138C4658}" srcOrd="0" destOrd="0" parTransId="{59C16450-84F6-45D2-B979-A64E0CFAFA44}" sibTransId="{79B8B551-8C2A-4A2C-9440-B2204B13DB08}"/>
    <dgm:cxn modelId="{2835DDA2-8854-4E0C-99D8-3FDE79E6D2B4}" type="presOf" srcId="{C5E806B7-5023-4DE2-BAFE-354DE93F5602}" destId="{48C8F467-E624-4370-AD6F-1FA727B50F7F}" srcOrd="0" destOrd="0" presId="urn:microsoft.com/office/officeart/2009/3/layout/FramedTextPicture"/>
    <dgm:cxn modelId="{ED582FE5-0722-4448-8F71-96580CFE5C0E}" type="presOf" srcId="{F694EEB6-FE35-475B-93E3-97EF138C4658}" destId="{25C13AC9-8615-47F4-9558-6F4C13DA9F9A}" srcOrd="0" destOrd="0" presId="urn:microsoft.com/office/officeart/2009/3/layout/FramedTextPicture"/>
    <dgm:cxn modelId="{25923A0C-054B-4583-BFBC-92406091655A}" type="presParOf" srcId="{48C8F467-E624-4370-AD6F-1FA727B50F7F}" destId="{433B87B9-30F0-4493-A6A8-225CC10CDC77}" srcOrd="0" destOrd="0" presId="urn:microsoft.com/office/officeart/2009/3/layout/FramedTextPicture"/>
    <dgm:cxn modelId="{39004EF9-D253-4C1D-A2FB-C3927BFD25F7}" type="presParOf" srcId="{433B87B9-30F0-4493-A6A8-225CC10CDC77}" destId="{5B0C72F2-219E-4EBE-8D56-1C688E706FDA}" srcOrd="0" destOrd="0" presId="urn:microsoft.com/office/officeart/2009/3/layout/FramedTextPicture"/>
    <dgm:cxn modelId="{A4ACEFBD-3792-4592-BDBC-E6C6037583EA}" type="presParOf" srcId="{433B87B9-30F0-4493-A6A8-225CC10CDC77}" destId="{25C13AC9-8615-47F4-9558-6F4C13DA9F9A}" srcOrd="1" destOrd="0" presId="urn:microsoft.com/office/officeart/2009/3/layout/FramedTextPicture"/>
    <dgm:cxn modelId="{E3B979A9-04BE-4755-BF90-6F01F9035A7B}" type="presParOf" srcId="{433B87B9-30F0-4493-A6A8-225CC10CDC77}" destId="{352574C9-9F85-4803-899C-9E65E9C2A612}" srcOrd="2" destOrd="0" presId="urn:microsoft.com/office/officeart/2009/3/layout/FramedTextPicture"/>
    <dgm:cxn modelId="{B7216638-223B-4AAA-ADD7-B55D231F7E74}" type="presParOf" srcId="{433B87B9-30F0-4493-A6A8-225CC10CDC77}" destId="{390F2B71-1866-465A-B4CB-368634F4BA57}" srcOrd="3" destOrd="0" presId="urn:microsoft.com/office/officeart/2009/3/layout/FramedTextPicture"/>
    <dgm:cxn modelId="{8ED5BE9D-FFEA-4501-9E0F-EB020586CEBD}" type="presParOf" srcId="{433B87B9-30F0-4493-A6A8-225CC10CDC77}" destId="{D6A2CE80-700D-4AE9-AD81-98EDAEAF6B8C}" srcOrd="4" destOrd="0" presId="urn:microsoft.com/office/officeart/2009/3/layout/FramedTextPicture"/>
    <dgm:cxn modelId="{EADA6C97-742C-4DD6-A3A9-7E403CBC2364}" type="presParOf" srcId="{433B87B9-30F0-4493-A6A8-225CC10CDC77}" destId="{375AF4E0-74D8-4E32-8152-B3B4718E3446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71C072-2172-4BDD-A77D-1A6574908C7C}">
      <dsp:nvSpPr>
        <dsp:cNvPr id="0" name=""/>
        <dsp:cNvSpPr/>
      </dsp:nvSpPr>
      <dsp:spPr>
        <a:xfrm>
          <a:off x="0" y="1635510"/>
          <a:ext cx="10771909" cy="28726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6020" tIns="437388" rIns="836020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2600" kern="1200" dirty="0" smtClean="0"/>
            <a:t>Vascular diseases represent a disorder of kidney functions as a result of reduced renal perfusion of vascular origin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2600" kern="1200" dirty="0" smtClean="0"/>
            <a:t>Reduced blood flow through the kidneys occurs as a result of: </a:t>
          </a:r>
          <a:r>
            <a:rPr lang="en" sz="2600" kern="1200" dirty="0" smtClean="0">
              <a:solidFill>
                <a:srgbClr val="FF0000"/>
              </a:solidFill>
            </a:rPr>
            <a:t>direct vascular damage </a:t>
          </a:r>
          <a:r>
            <a:rPr lang="en" sz="2600" kern="1200" dirty="0" smtClean="0"/>
            <a:t>(immunological factors, HTA, radiation), </a:t>
          </a:r>
          <a:r>
            <a:rPr lang="en" sz="2600" kern="1200" dirty="0" smtClean="0">
              <a:solidFill>
                <a:srgbClr val="FF0000"/>
              </a:solidFill>
            </a:rPr>
            <a:t>occlusion of renal vessels </a:t>
          </a:r>
          <a:r>
            <a:rPr lang="en" sz="2600" kern="1200" dirty="0" smtClean="0"/>
            <a:t>(embolism, thrombosis, sickle cells), </a:t>
          </a:r>
          <a:r>
            <a:rPr lang="en" sz="2600" kern="1200" dirty="0" smtClean="0">
              <a:solidFill>
                <a:srgbClr val="FF0000"/>
              </a:solidFill>
            </a:rPr>
            <a:t>selective renal ischemia </a:t>
          </a:r>
          <a:r>
            <a:rPr lang="en" sz="2600" kern="1200" dirty="0" smtClean="0"/>
            <a:t>(HUS, renal artery stenosis)</a:t>
          </a:r>
          <a:endParaRPr lang="en-US" sz="2600" kern="1200" dirty="0"/>
        </a:p>
      </dsp:txBody>
      <dsp:txXfrm>
        <a:off x="0" y="1635510"/>
        <a:ext cx="10771909" cy="2872646"/>
      </dsp:txXfrm>
    </dsp:sp>
    <dsp:sp modelId="{838BFA30-06AD-418B-8DC3-C25F4B6191EE}">
      <dsp:nvSpPr>
        <dsp:cNvPr id="0" name=""/>
        <dsp:cNvSpPr/>
      </dsp:nvSpPr>
      <dsp:spPr>
        <a:xfrm>
          <a:off x="538595" y="1137439"/>
          <a:ext cx="7540336" cy="6900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007" tIns="0" rIns="28500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3200" b="1" kern="1200" dirty="0" smtClean="0"/>
            <a:t>Definition</a:t>
          </a:r>
          <a:endParaRPr lang="en-US" sz="3200" b="1" kern="1200" dirty="0"/>
        </a:p>
      </dsp:txBody>
      <dsp:txXfrm>
        <a:off x="572281" y="1171125"/>
        <a:ext cx="7472964" cy="62268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FBB1F-843E-484C-A777-590097AE8CA2}">
      <dsp:nvSpPr>
        <dsp:cNvPr id="0" name=""/>
        <dsp:cNvSpPr/>
      </dsp:nvSpPr>
      <dsp:spPr>
        <a:xfrm rot="5400000">
          <a:off x="414178" y="1631740"/>
          <a:ext cx="1228931" cy="139909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92D2A9-7333-48FF-9DC2-FF9F2DC56BC8}">
      <dsp:nvSpPr>
        <dsp:cNvPr id="0" name=""/>
        <dsp:cNvSpPr/>
      </dsp:nvSpPr>
      <dsp:spPr>
        <a:xfrm>
          <a:off x="1702" y="175739"/>
          <a:ext cx="2068797" cy="144809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b="1" kern="1200" dirty="0" smtClean="0"/>
            <a:t>Onset of hypertension before 30 or after 50 years of age</a:t>
          </a:r>
          <a:endParaRPr lang="en-US" sz="1900" b="1" kern="1200" dirty="0"/>
        </a:p>
      </dsp:txBody>
      <dsp:txXfrm>
        <a:off x="72405" y="246442"/>
        <a:ext cx="1927391" cy="1306685"/>
      </dsp:txXfrm>
    </dsp:sp>
    <dsp:sp modelId="{CC5F7AE7-48DE-48EF-A15A-8F7EC8C689A0}">
      <dsp:nvSpPr>
        <dsp:cNvPr id="0" name=""/>
        <dsp:cNvSpPr/>
      </dsp:nvSpPr>
      <dsp:spPr>
        <a:xfrm>
          <a:off x="2267781" y="313847"/>
          <a:ext cx="4237069" cy="1170411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12700" cap="rnd">
          <a:solidFill>
            <a:srgbClr val="0000CC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1700" kern="1200" dirty="0" smtClean="0">
              <a:solidFill>
                <a:schemeClr val="tx1"/>
              </a:solidFill>
            </a:rPr>
            <a:t>Sudden onset of hypertension, </a:t>
          </a:r>
          <a:r>
            <a:rPr lang="en" sz="1700" kern="1200" baseline="0" dirty="0" smtClean="0">
              <a:solidFill>
                <a:schemeClr val="tx1"/>
              </a:solidFill>
            </a:rPr>
            <a:t>worsening of previously well-controlled HTA and/or HTA refractory to the use of three or more antihypertensive drugs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2267781" y="313847"/>
        <a:ext cx="4237069" cy="1170411"/>
      </dsp:txXfrm>
    </dsp:sp>
    <dsp:sp modelId="{ED6B1071-F00E-40BD-9999-ADFA163ADB1A}">
      <dsp:nvSpPr>
        <dsp:cNvPr id="0" name=""/>
        <dsp:cNvSpPr/>
      </dsp:nvSpPr>
      <dsp:spPr>
        <a:xfrm rot="5400000">
          <a:off x="2769769" y="3460718"/>
          <a:ext cx="1228931" cy="139909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B3FCFE-0F0C-41E0-B75D-08A1ACD1DA3F}">
      <dsp:nvSpPr>
        <dsp:cNvPr id="0" name=""/>
        <dsp:cNvSpPr/>
      </dsp:nvSpPr>
      <dsp:spPr>
        <a:xfrm>
          <a:off x="1712335" y="1692999"/>
          <a:ext cx="2443229" cy="181762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600" b="1" kern="1200" dirty="0" smtClean="0"/>
            <a:t>Development </a:t>
          </a:r>
          <a:r>
            <a:rPr lang="en" sz="1600" b="1" kern="1200" smtClean="0"/>
            <a:t>of </a:t>
          </a:r>
          <a:r>
            <a:rPr lang="en" sz="1600" b="1" kern="1200" smtClean="0"/>
            <a:t>A</a:t>
          </a:r>
          <a:r>
            <a:rPr lang="sr-Latn-RS" sz="1600" b="1" kern="1200" smtClean="0"/>
            <a:t>K</a:t>
          </a:r>
          <a:r>
            <a:rPr lang="en" sz="1600" b="1" kern="1200" smtClean="0"/>
            <a:t>I </a:t>
          </a:r>
          <a:r>
            <a:rPr lang="en" sz="1600" b="1" kern="1200" baseline="0" dirty="0" smtClean="0"/>
            <a:t>or worsening after administration of </a:t>
          </a:r>
          <a:r>
            <a:rPr lang="en" sz="1600" b="1" i="1" kern="1200" baseline="0" dirty="0" smtClean="0"/>
            <a:t>ACE </a:t>
          </a:r>
          <a:r>
            <a:rPr lang="en" sz="1600" b="1" i="0" kern="1200" baseline="0" dirty="0" smtClean="0"/>
            <a:t>inhibitors or angiotensin receptor blockers</a:t>
          </a:r>
          <a:endParaRPr lang="en-US" sz="1600" b="1" kern="1200" dirty="0"/>
        </a:p>
      </dsp:txBody>
      <dsp:txXfrm>
        <a:off x="1801080" y="1781744"/>
        <a:ext cx="2265739" cy="1640139"/>
      </dsp:txXfrm>
    </dsp:sp>
    <dsp:sp modelId="{DE0D97F7-665E-40D5-8420-EF981BBEDCEF}">
      <dsp:nvSpPr>
        <dsp:cNvPr id="0" name=""/>
        <dsp:cNvSpPr/>
      </dsp:nvSpPr>
      <dsp:spPr>
        <a:xfrm>
          <a:off x="4201273" y="1611903"/>
          <a:ext cx="4378024" cy="1853919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12700">
          <a:solidFill>
            <a:srgbClr val="0000CC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1700" kern="1200" dirty="0" smtClean="0">
              <a:solidFill>
                <a:schemeClr val="tx1"/>
              </a:solidFill>
            </a:rPr>
            <a:t>Unexplained difference in kidney size (more than 1.5 </a:t>
          </a:r>
          <a:r>
            <a:rPr lang="en" sz="1700" i="1" kern="1200" dirty="0" smtClean="0">
              <a:solidFill>
                <a:schemeClr val="tx1"/>
              </a:solidFill>
            </a:rPr>
            <a:t>cm </a:t>
          </a:r>
          <a:r>
            <a:rPr lang="en" sz="1700" i="0" kern="1200" dirty="0" smtClean="0">
              <a:solidFill>
                <a:schemeClr val="tx1"/>
              </a:solidFill>
            </a:rPr>
            <a:t>)</a:t>
          </a:r>
          <a:endParaRPr 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1700" kern="1200" dirty="0" smtClean="0"/>
            <a:t>Measurement of the maximum systolic flow through the aorta and renal artery determines the renal-aortic flow ratio (it is slower in the renal artery, if it is greater than 5, then stenosis is present from 70-100%)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4201273" y="1611903"/>
        <a:ext cx="4378024" cy="1853919"/>
      </dsp:txXfrm>
    </dsp:sp>
    <dsp:sp modelId="{29786AC2-E6B7-4176-B54F-ED57E285EC88}">
      <dsp:nvSpPr>
        <dsp:cNvPr id="0" name=""/>
        <dsp:cNvSpPr/>
      </dsp:nvSpPr>
      <dsp:spPr>
        <a:xfrm>
          <a:off x="4064957" y="3632753"/>
          <a:ext cx="2068797" cy="144809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600" b="1" kern="1200" dirty="0" smtClean="0">
              <a:solidFill>
                <a:schemeClr val="bg1"/>
              </a:solidFill>
            </a:rPr>
            <a:t>Sudden </a:t>
          </a:r>
          <a:r>
            <a:rPr lang="en" sz="1600" b="1" kern="1200" baseline="0" dirty="0" smtClean="0">
              <a:solidFill>
                <a:schemeClr val="bg1"/>
              </a:solidFill>
            </a:rPr>
            <a:t>onset of pulmonary edema and the presence of generalized atherosclerosis</a:t>
          </a:r>
          <a:endParaRPr lang="en-US" sz="1600" b="1" kern="1200" dirty="0"/>
        </a:p>
      </dsp:txBody>
      <dsp:txXfrm>
        <a:off x="4135660" y="3703456"/>
        <a:ext cx="1927391" cy="1306685"/>
      </dsp:txXfrm>
    </dsp:sp>
    <dsp:sp modelId="{6B889EA0-3CDF-400B-AD11-EED016FE3FF2}">
      <dsp:nvSpPr>
        <dsp:cNvPr id="0" name=""/>
        <dsp:cNvSpPr/>
      </dsp:nvSpPr>
      <dsp:spPr>
        <a:xfrm>
          <a:off x="6171665" y="3763734"/>
          <a:ext cx="2724794" cy="1170411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12700">
          <a:solidFill>
            <a:srgbClr val="0000CC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1700" kern="1200" dirty="0" smtClean="0">
              <a:solidFill>
                <a:schemeClr val="tx1"/>
              </a:solidFill>
            </a:rPr>
            <a:t>Presence of </a:t>
          </a:r>
          <a:r>
            <a:rPr lang="en" sz="1700" kern="1200" baseline="0" dirty="0" smtClean="0">
              <a:solidFill>
                <a:schemeClr val="tx1"/>
              </a:solidFill>
            </a:rPr>
            <a:t>systolic-diastolic murmur over the abdominal aorta and/or renal arteries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6171665" y="3763734"/>
        <a:ext cx="2724794" cy="117041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7B53E-7680-4F51-9270-FD16FFC6002D}">
      <dsp:nvSpPr>
        <dsp:cNvPr id="0" name=""/>
        <dsp:cNvSpPr/>
      </dsp:nvSpPr>
      <dsp:spPr>
        <a:xfrm>
          <a:off x="0" y="229711"/>
          <a:ext cx="11371810" cy="16636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2579" tIns="874776" rIns="882579" bIns="149352" numCol="1" spcCol="1270" anchor="b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2100" kern="1200" dirty="0" smtClean="0"/>
            <a:t>Medical history (headache, confusion, nosebleeds, double vision, blurred vision)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2100" kern="1200" dirty="0" smtClean="0"/>
            <a:t>Physical examination (auscultation of renal arteries and aorta)</a:t>
          </a:r>
        </a:p>
      </dsp:txBody>
      <dsp:txXfrm>
        <a:off x="0" y="229711"/>
        <a:ext cx="11371810" cy="1663607"/>
      </dsp:txXfrm>
    </dsp:sp>
    <dsp:sp modelId="{61A5A76F-1DC7-4E5C-B9F9-9DA1ECDBC345}">
      <dsp:nvSpPr>
        <dsp:cNvPr id="0" name=""/>
        <dsp:cNvSpPr/>
      </dsp:nvSpPr>
      <dsp:spPr>
        <a:xfrm>
          <a:off x="568590" y="0"/>
          <a:ext cx="7960267" cy="8461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879" tIns="0" rIns="300879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500" b="1" kern="1200" dirty="0" smtClean="0"/>
            <a:t>Diagnosis of RVHT</a:t>
          </a:r>
          <a:endParaRPr lang="en-US" sz="2500" b="1" kern="1200" dirty="0"/>
        </a:p>
      </dsp:txBody>
      <dsp:txXfrm>
        <a:off x="609895" y="41305"/>
        <a:ext cx="7877657" cy="763522"/>
      </dsp:txXfrm>
    </dsp:sp>
    <dsp:sp modelId="{71C83DC2-2FB5-4999-A536-5DC047B47A01}">
      <dsp:nvSpPr>
        <dsp:cNvPr id="0" name=""/>
        <dsp:cNvSpPr/>
      </dsp:nvSpPr>
      <dsp:spPr>
        <a:xfrm>
          <a:off x="0" y="2188442"/>
          <a:ext cx="11371810" cy="403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2579" tIns="874776" rIns="882579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2100" kern="1200" dirty="0" smtClean="0"/>
            <a:t>Polycythemia, hypocalcemia, metabolic acidosis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2100" kern="1200" smtClean="0"/>
            <a:t>PRA</a:t>
          </a:r>
          <a:r>
            <a:rPr lang="sr-Latn-RS" altLang="en-US" sz="2100" kern="1200" smtClean="0"/>
            <a:t> – plasma renin activity</a:t>
          </a:r>
          <a:r>
            <a:rPr lang="en" altLang="en-US" sz="2100" kern="1200" smtClean="0"/>
            <a:t> </a:t>
          </a:r>
          <a:r>
            <a:rPr lang="en" altLang="en-US" sz="2100" kern="1200" dirty="0" smtClean="0"/>
            <a:t>(unreliable test/are both renal arteries stenotic?)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altLang="en-US" sz="2100" kern="1200" smtClean="0"/>
            <a:t>Ratio </a:t>
          </a:r>
          <a:r>
            <a:rPr lang="en" altLang="en-US" sz="2100" kern="1200" smtClean="0"/>
            <a:t>PRA </a:t>
          </a:r>
          <a:r>
            <a:rPr lang="en" altLang="en-US" sz="2100" kern="1200" dirty="0" smtClean="0"/>
            <a:t>of the left and right kidneys of healthy and diseased kidneys greater than 1.5-2 indicates significant stenosis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2100" kern="1200" dirty="0" smtClean="0"/>
            <a:t>The captopril test involves determination of PRA before </a:t>
          </a:r>
          <a:r>
            <a:rPr lang="en" altLang="en-US" sz="2100" kern="1200" smtClean="0"/>
            <a:t>and </a:t>
          </a:r>
          <a:r>
            <a:rPr lang="en" altLang="en-US" sz="2100" kern="1200" smtClean="0"/>
            <a:t>1</a:t>
          </a:r>
          <a:r>
            <a:rPr lang="en" altLang="en-US" sz="2100" i="1" kern="1200" baseline="0" smtClean="0"/>
            <a:t>h</a:t>
          </a:r>
          <a:r>
            <a:rPr lang="en" altLang="en-US" sz="2100" kern="1200" baseline="0" smtClean="0"/>
            <a:t> </a:t>
          </a:r>
          <a:r>
            <a:rPr lang="en" altLang="en-US" sz="2100" kern="1200" dirty="0" smtClean="0"/>
            <a:t>after giving 50 </a:t>
          </a:r>
          <a:r>
            <a:rPr lang="en" altLang="en-US" sz="2100" i="1" kern="1200" dirty="0" smtClean="0"/>
            <a:t>mg</a:t>
          </a:r>
          <a:r>
            <a:rPr lang="en" altLang="en-US" sz="2100" kern="1200" dirty="0" smtClean="0"/>
            <a:t> captopril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In patients with RVHT, the PRA value increases by more than 150% compared to the initial values</a:t>
          </a:r>
          <a:endParaRPr lang="en" altLang="en-US" sz="2100" kern="1200" dirty="0" smtClean="0"/>
        </a:p>
      </dsp:txBody>
      <dsp:txXfrm>
        <a:off x="0" y="2188442"/>
        <a:ext cx="11371810" cy="4032000"/>
      </dsp:txXfrm>
    </dsp:sp>
    <dsp:sp modelId="{8359ED92-4754-45CD-9BEC-AF42637DCCE0}">
      <dsp:nvSpPr>
        <dsp:cNvPr id="0" name=""/>
        <dsp:cNvSpPr/>
      </dsp:nvSpPr>
      <dsp:spPr>
        <a:xfrm>
          <a:off x="568590" y="1927485"/>
          <a:ext cx="7960267" cy="9534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879" tIns="0" rIns="300879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500" b="1" kern="1200" dirty="0" smtClean="0"/>
            <a:t>Lab analysis</a:t>
          </a:r>
          <a:endParaRPr lang="en-US" sz="2500" b="1" kern="1200" dirty="0"/>
        </a:p>
      </dsp:txBody>
      <dsp:txXfrm>
        <a:off x="615135" y="1974030"/>
        <a:ext cx="7867177" cy="86039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E46600-A38E-4CFB-9B59-CB7FC88D3876}">
      <dsp:nvSpPr>
        <dsp:cNvPr id="0" name=""/>
        <dsp:cNvSpPr/>
      </dsp:nvSpPr>
      <dsp:spPr>
        <a:xfrm>
          <a:off x="123343" y="104489"/>
          <a:ext cx="3667896" cy="215634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5F0E9-E793-4288-A74A-B714F2E37777}">
      <dsp:nvSpPr>
        <dsp:cNvPr id="0" name=""/>
        <dsp:cNvSpPr/>
      </dsp:nvSpPr>
      <dsp:spPr>
        <a:xfrm>
          <a:off x="4409941" y="576704"/>
          <a:ext cx="4960090" cy="53929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" altLang="en-US" sz="1600" b="1" kern="1200" dirty="0" smtClean="0">
              <a:solidFill>
                <a:srgbClr val="0000CC"/>
              </a:solidFill>
            </a:rPr>
            <a:t>Dynamic scintigraphy and captopyl test</a:t>
          </a:r>
          <a:endParaRPr lang="sr-Cyrl-RS" altLang="en-US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" altLang="en-US" sz="1600" kern="1200" dirty="0" smtClean="0"/>
            <a:t>The first segment of the renographic curve indicates the sudden arrival of blood in the kidney</a:t>
          </a: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" altLang="en-US" sz="1600" i="1" kern="1200" dirty="0" smtClean="0"/>
            <a:t>II </a:t>
          </a:r>
          <a:r>
            <a:rPr lang="en" altLang="en-US" sz="1600" kern="1200" dirty="0" smtClean="0"/>
            <a:t>oblique segment corresponds to glomerular filtration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" altLang="en-US" sz="1600" i="1" kern="1200" dirty="0" smtClean="0"/>
            <a:t>The III </a:t>
          </a:r>
          <a:r>
            <a:rPr lang="en" altLang="en-US" sz="1600" kern="1200" dirty="0" smtClean="0"/>
            <a:t>descending segment indicates the elimination of the radiopharmaceutical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" altLang="en-US" sz="1600" kern="1200" dirty="0" smtClean="0"/>
            <a:t>The captopril radionuclide test is used to detect functionally significant stenosis and is significantly more specific and sensitive than classic scintigraphy.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" altLang="en-US" sz="1600" kern="1200" dirty="0" smtClean="0"/>
            <a:t>It is done by applying the radiopharmaceutical again 24 </a:t>
          </a:r>
          <a:r>
            <a:rPr lang="en" altLang="en-US" sz="1600" i="1" kern="1200" baseline="30000" dirty="0" smtClean="0"/>
            <a:t>hours </a:t>
          </a:r>
          <a:r>
            <a:rPr lang="en" altLang="en-US" sz="1600" kern="1200" dirty="0" smtClean="0"/>
            <a:t>after the dynamic scintigraphy, but the patient takes captopril in a dose of 25-50 </a:t>
          </a:r>
          <a:r>
            <a:rPr lang="en" altLang="en-US" sz="1600" i="1" kern="1200" smtClean="0"/>
            <a:t>mg </a:t>
          </a:r>
          <a:r>
            <a:rPr lang="en" altLang="en-US" sz="1600" i="1" kern="1200" smtClean="0"/>
            <a:t>1</a:t>
          </a:r>
          <a:r>
            <a:rPr lang="sr-Latn-RS" altLang="en-US" sz="1600" i="1" kern="1200" smtClean="0"/>
            <a:t>h before </a:t>
          </a:r>
          <a:endParaRPr lang="sr-Cyrl-RS" alt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" altLang="en-US" sz="1600" kern="1200" dirty="0" smtClean="0"/>
            <a:t>Baseline radiorenogram shows slower radiopharmaceutical uptake by the left kidney compared to the right, but the time of reaching the maximum activity is the same (A). </a:t>
          </a:r>
          <a:r>
            <a:rPr lang="en" altLang="en-US" sz="1600" kern="1200" dirty="0" smtClean="0">
              <a:solidFill>
                <a:srgbClr val="FF0000"/>
              </a:solidFill>
            </a:rPr>
            <a:t>The radiorenogram of the left renal artery after the administration of captopril clearly showed pathological changes: prolonged time to reach the time of maximum activity, prolonged duration of the parenchymal phase, retention of radiopharmaceuticals in the proximal tubules and a prolonged phase of elimination, the </a:t>
          </a:r>
          <a:r>
            <a:rPr lang="en" altLang="en-US" sz="1600" kern="1200" smtClean="0">
              <a:solidFill>
                <a:srgbClr val="FF0000"/>
              </a:solidFill>
            </a:rPr>
            <a:t>so-called </a:t>
          </a:r>
          <a:r>
            <a:rPr lang="en" altLang="en-US" sz="1600" kern="1200" smtClean="0">
              <a:solidFill>
                <a:srgbClr val="FF0000"/>
              </a:solidFill>
            </a:rPr>
            <a:t>reduction </a:t>
          </a:r>
          <a:r>
            <a:rPr lang="en" altLang="en-US" sz="1600" kern="1200" dirty="0" smtClean="0">
              <a:solidFill>
                <a:srgbClr val="FF0000"/>
              </a:solidFill>
            </a:rPr>
            <a:t>curve type </a:t>
          </a:r>
          <a:r>
            <a:rPr lang="en" altLang="en-US" sz="1600" kern="1200" dirty="0" smtClean="0"/>
            <a:t>(B)</a:t>
          </a:r>
          <a:endParaRPr lang="en-US" sz="1600" kern="1200" dirty="0"/>
        </a:p>
      </dsp:txBody>
      <dsp:txXfrm>
        <a:off x="4409941" y="576704"/>
        <a:ext cx="4960090" cy="5392965"/>
      </dsp:txXfrm>
    </dsp:sp>
    <dsp:sp modelId="{E1878C1C-66A3-45A1-A07E-835675778068}">
      <dsp:nvSpPr>
        <dsp:cNvPr id="0" name=""/>
        <dsp:cNvSpPr/>
      </dsp:nvSpPr>
      <dsp:spPr>
        <a:xfrm>
          <a:off x="4194402" y="314349"/>
          <a:ext cx="1100546" cy="1100831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BD72BE-56EA-46E9-950A-8E4B6AB447D0}">
      <dsp:nvSpPr>
        <dsp:cNvPr id="0" name=""/>
        <dsp:cNvSpPr/>
      </dsp:nvSpPr>
      <dsp:spPr>
        <a:xfrm rot="5400000">
          <a:off x="8516758" y="335462"/>
          <a:ext cx="1100831" cy="1100546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054C4-BD3D-4A64-A5FC-5A32A03EE229}">
      <dsp:nvSpPr>
        <dsp:cNvPr id="0" name=""/>
        <dsp:cNvSpPr/>
      </dsp:nvSpPr>
      <dsp:spPr>
        <a:xfrm rot="16200000">
          <a:off x="4194260" y="5112248"/>
          <a:ext cx="1100831" cy="1100546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C0615B-AC42-4832-9307-2BC3002B1EA2}">
      <dsp:nvSpPr>
        <dsp:cNvPr id="0" name=""/>
        <dsp:cNvSpPr/>
      </dsp:nvSpPr>
      <dsp:spPr>
        <a:xfrm rot="10800000">
          <a:off x="8516900" y="5112106"/>
          <a:ext cx="1100546" cy="1100831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2E169-716B-47E5-8DEB-BB8806819380}">
      <dsp:nvSpPr>
        <dsp:cNvPr id="0" name=""/>
        <dsp:cNvSpPr/>
      </dsp:nvSpPr>
      <dsp:spPr>
        <a:xfrm>
          <a:off x="434507" y="0"/>
          <a:ext cx="3793179" cy="2528776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B17221-BADE-48FA-8FEA-E4A99AA6387A}">
      <dsp:nvSpPr>
        <dsp:cNvPr id="0" name=""/>
        <dsp:cNvSpPr/>
      </dsp:nvSpPr>
      <dsp:spPr>
        <a:xfrm>
          <a:off x="4741554" y="2686906"/>
          <a:ext cx="5373999" cy="3319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2200" b="1" kern="1200" dirty="0" smtClean="0"/>
            <a:t>Renovasography </a:t>
          </a:r>
          <a:r>
            <a:rPr lang="en" altLang="en-US" sz="1800" kern="1200" dirty="0" smtClean="0"/>
            <a:t>(contrast agent is introduced through the femoral vein to the origin of the renal veins) or selective renal arteriography (contrast agent is introduced into one of the renal arteries)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1800" kern="1200" dirty="0" smtClean="0"/>
            <a:t>By measuring arterial pressures before and after stenosis, the place, size, length and degree of stenosis can be assessed (stenosis is significant if the pressure difference is greater than 40 </a:t>
          </a:r>
          <a:r>
            <a:rPr lang="en" altLang="en-US" sz="1800" i="1" kern="1200" dirty="0" smtClean="0"/>
            <a:t>mmHg </a:t>
          </a:r>
          <a:r>
            <a:rPr lang="en" altLang="en-US" sz="1800" kern="1200" dirty="0" smtClean="0"/>
            <a:t>).</a:t>
          </a:r>
          <a:endParaRPr lang="en-US" sz="1800" kern="1200" dirty="0"/>
        </a:p>
      </dsp:txBody>
      <dsp:txXfrm>
        <a:off x="4741554" y="2686906"/>
        <a:ext cx="5373999" cy="3319424"/>
      </dsp:txXfrm>
    </dsp:sp>
    <dsp:sp modelId="{0ECD8451-5555-4B66-AA73-7FAE1A087388}">
      <dsp:nvSpPr>
        <dsp:cNvPr id="0" name=""/>
        <dsp:cNvSpPr/>
      </dsp:nvSpPr>
      <dsp:spPr>
        <a:xfrm>
          <a:off x="4305609" y="2213165"/>
          <a:ext cx="1290625" cy="129095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F72420-C8F7-400D-88A9-11FAEE95F13A}">
      <dsp:nvSpPr>
        <dsp:cNvPr id="0" name=""/>
        <dsp:cNvSpPr/>
      </dsp:nvSpPr>
      <dsp:spPr>
        <a:xfrm rot="5400000">
          <a:off x="9387192" y="2213332"/>
          <a:ext cx="1290959" cy="129062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93306B-5548-425E-B14A-A8F6CECD4169}">
      <dsp:nvSpPr>
        <dsp:cNvPr id="0" name=""/>
        <dsp:cNvSpPr/>
      </dsp:nvSpPr>
      <dsp:spPr>
        <a:xfrm rot="16200000">
          <a:off x="4292742" y="5151818"/>
          <a:ext cx="1290959" cy="129062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BDA0B8-3021-4E59-A7A8-67ACDDEA2D0E}">
      <dsp:nvSpPr>
        <dsp:cNvPr id="0" name=""/>
        <dsp:cNvSpPr/>
      </dsp:nvSpPr>
      <dsp:spPr>
        <a:xfrm rot="10800000">
          <a:off x="9362282" y="5164354"/>
          <a:ext cx="1290625" cy="1290959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48ABC5-7D06-4FCE-B44D-1E4D2177F098}">
      <dsp:nvSpPr>
        <dsp:cNvPr id="0" name=""/>
        <dsp:cNvSpPr/>
      </dsp:nvSpPr>
      <dsp:spPr>
        <a:xfrm>
          <a:off x="4324" y="210638"/>
          <a:ext cx="3411917" cy="227460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F5B18A-4E04-4993-8611-0AC5DBB5BA9F}">
      <dsp:nvSpPr>
        <dsp:cNvPr id="0" name=""/>
        <dsp:cNvSpPr/>
      </dsp:nvSpPr>
      <dsp:spPr>
        <a:xfrm>
          <a:off x="4176441" y="1656172"/>
          <a:ext cx="4230339" cy="4011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The resistance index evaluates the degree of stenosis of the renal arteries, when greater than 60 indicates stenosis</a:t>
          </a:r>
          <a:endParaRPr lang="sr-Latn-RS" sz="2000" kern="120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2000" b="1" kern="1200" smtClean="0"/>
            <a:t>Other </a:t>
          </a:r>
          <a:r>
            <a:rPr lang="en" altLang="en-US" sz="2000" b="1" kern="1200" dirty="0" smtClean="0"/>
            <a:t>diagnostic methods</a:t>
          </a:r>
          <a:endParaRPr lang="sr-Latn-CS" altLang="en-US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2000" kern="1200" dirty="0" smtClean="0"/>
            <a:t>Digital arterial subtraction angiography (safer because it uses less contrast)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2000" kern="1200" smtClean="0"/>
            <a:t>Sspiral </a:t>
          </a:r>
          <a:r>
            <a:rPr lang="en" altLang="en-US" sz="2000" kern="1200" dirty="0" smtClean="0"/>
            <a:t>computed tomography angiography (contraindicated in </a:t>
          </a:r>
          <a:r>
            <a:rPr lang="en" altLang="en-US" sz="2000" kern="1200" smtClean="0"/>
            <a:t>significant </a:t>
          </a:r>
          <a:r>
            <a:rPr lang="sr-Latn-RS" altLang="en-US" sz="2000" kern="1200" smtClean="0"/>
            <a:t>CKD</a:t>
          </a:r>
          <a:r>
            <a:rPr lang="en" altLang="en-US" sz="2000" kern="1200" smtClean="0"/>
            <a:t>)</a:t>
          </a:r>
          <a:endParaRPr lang="en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2000" kern="1200" dirty="0" smtClean="0"/>
            <a:t>Magnetic resonance imaging (safer </a:t>
          </a:r>
          <a:r>
            <a:rPr lang="en" altLang="en-US" sz="2000" kern="1200" smtClean="0"/>
            <a:t>for </a:t>
          </a:r>
          <a:r>
            <a:rPr lang="sr-Latn-RS" altLang="en-US" sz="2000" kern="1200" smtClean="0"/>
            <a:t>CKD</a:t>
          </a:r>
          <a:r>
            <a:rPr lang="en" altLang="en-US" sz="2000" kern="1200" smtClean="0"/>
            <a:t> </a:t>
          </a:r>
          <a:r>
            <a:rPr lang="en" altLang="en-US" sz="2000" kern="1200" dirty="0" smtClean="0"/>
            <a:t>patients)</a:t>
          </a:r>
          <a:endParaRPr lang="en-US" sz="2000" kern="1200" dirty="0"/>
        </a:p>
      </dsp:txBody>
      <dsp:txXfrm>
        <a:off x="4176441" y="1656172"/>
        <a:ext cx="4230339" cy="4011396"/>
      </dsp:txXfrm>
    </dsp:sp>
    <dsp:sp modelId="{5D2B9627-3DFC-4B6E-89F4-BBE831D6046D}">
      <dsp:nvSpPr>
        <dsp:cNvPr id="0" name=""/>
        <dsp:cNvSpPr/>
      </dsp:nvSpPr>
      <dsp:spPr>
        <a:xfrm>
          <a:off x="3735183" y="1325098"/>
          <a:ext cx="1160901" cy="1161201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2DB022-3926-4313-9D61-569BDC4D0AD3}">
      <dsp:nvSpPr>
        <dsp:cNvPr id="0" name=""/>
        <dsp:cNvSpPr/>
      </dsp:nvSpPr>
      <dsp:spPr>
        <a:xfrm rot="5400000">
          <a:off x="7691607" y="1325248"/>
          <a:ext cx="1161201" cy="1160901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662A5E-7951-49E9-A769-F46547B3F4CB}">
      <dsp:nvSpPr>
        <dsp:cNvPr id="0" name=""/>
        <dsp:cNvSpPr/>
      </dsp:nvSpPr>
      <dsp:spPr>
        <a:xfrm rot="16200000">
          <a:off x="3735033" y="4878912"/>
          <a:ext cx="1161201" cy="1160901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13FACD-A0AE-4DAA-A7F5-59DFA61F6816}">
      <dsp:nvSpPr>
        <dsp:cNvPr id="0" name=""/>
        <dsp:cNvSpPr/>
      </dsp:nvSpPr>
      <dsp:spPr>
        <a:xfrm rot="10800000">
          <a:off x="7691757" y="4878762"/>
          <a:ext cx="1160901" cy="1161201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EE5B4-CAD7-4CC9-9471-EB2856D37ACB}">
      <dsp:nvSpPr>
        <dsp:cNvPr id="0" name=""/>
        <dsp:cNvSpPr/>
      </dsp:nvSpPr>
      <dsp:spPr>
        <a:xfrm>
          <a:off x="0" y="547519"/>
          <a:ext cx="11072553" cy="279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353" tIns="499872" rIns="85935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2400" i="1" kern="1200" smtClean="0"/>
            <a:t>ACE </a:t>
          </a:r>
          <a:r>
            <a:rPr lang="en" altLang="en-US" sz="2400" kern="1200" smtClean="0"/>
            <a:t>inhibitors and angiotensin receptor blockers are not indicated in severe bilateral stenosis, in severe unilateral stenosis, if one kidney is present or the other is atrophic, in advanced </a:t>
          </a:r>
          <a:r>
            <a:rPr lang="sr-Latn-RS" altLang="en-US" sz="2400" kern="1200" smtClean="0"/>
            <a:t>KD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2400" kern="1200" smtClean="0"/>
            <a:t>Be careful with diuretics</a:t>
          </a:r>
          <a:endParaRPr lang="sr-Latn-CS" altLang="en-US" sz="2400" kern="1200" dirty="0" smtClean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2400" kern="1200" smtClean="0"/>
            <a:t>Emphasis is on statins, glycemic control, smoking cessation and hygiene and dietary regime</a:t>
          </a:r>
          <a:endParaRPr lang="en-US" sz="2400" kern="1200"/>
        </a:p>
      </dsp:txBody>
      <dsp:txXfrm>
        <a:off x="0" y="547519"/>
        <a:ext cx="11072553" cy="2797200"/>
      </dsp:txXfrm>
    </dsp:sp>
    <dsp:sp modelId="{3760F816-7D13-49EE-9DD0-A2062D3D8F00}">
      <dsp:nvSpPr>
        <dsp:cNvPr id="0" name=""/>
        <dsp:cNvSpPr/>
      </dsp:nvSpPr>
      <dsp:spPr>
        <a:xfrm>
          <a:off x="553627" y="193279"/>
          <a:ext cx="775078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961" tIns="0" rIns="292961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2500" b="1" u="none" kern="1200" dirty="0" smtClean="0"/>
            <a:t>Drug therapy</a:t>
          </a:r>
          <a:endParaRPr lang="en-US" sz="2500" b="1" u="none" kern="1200" dirty="0"/>
        </a:p>
      </dsp:txBody>
      <dsp:txXfrm>
        <a:off x="588212" y="227864"/>
        <a:ext cx="7681617" cy="639310"/>
      </dsp:txXfrm>
    </dsp:sp>
    <dsp:sp modelId="{C213EDF5-9EE0-4F1B-8B1F-64339FF68640}">
      <dsp:nvSpPr>
        <dsp:cNvPr id="0" name=""/>
        <dsp:cNvSpPr/>
      </dsp:nvSpPr>
      <dsp:spPr>
        <a:xfrm>
          <a:off x="0" y="3828560"/>
          <a:ext cx="11072553" cy="173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353" tIns="499872" rIns="85935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altLang="en-US" sz="2400" kern="1200" smtClean="0"/>
            <a:t>It</a:t>
          </a:r>
          <a:r>
            <a:rPr lang="en" altLang="en-US" sz="2400" kern="1200" smtClean="0"/>
            <a:t> </a:t>
          </a:r>
          <a:r>
            <a:rPr lang="en" altLang="en-US" sz="2400" kern="1200" dirty="0" smtClean="0"/>
            <a:t>is performed in case of hemodynamically significant stenosis, when hypertension cannot be controlled medically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altLang="en-US" sz="2400" kern="1200" smtClean="0"/>
            <a:t>Three methods of revascularization (PTA, stent, surgical revascularization)</a:t>
          </a:r>
          <a:endParaRPr lang="en-US" sz="2400" kern="1200"/>
        </a:p>
      </dsp:txBody>
      <dsp:txXfrm>
        <a:off x="0" y="3828560"/>
        <a:ext cx="11072553" cy="1738800"/>
      </dsp:txXfrm>
    </dsp:sp>
    <dsp:sp modelId="{7DF2D36F-A465-4E32-BEDD-C84E8559A9CD}">
      <dsp:nvSpPr>
        <dsp:cNvPr id="0" name=""/>
        <dsp:cNvSpPr/>
      </dsp:nvSpPr>
      <dsp:spPr>
        <a:xfrm>
          <a:off x="553627" y="3474320"/>
          <a:ext cx="775078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961" tIns="0" rIns="292961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2500" b="1" u="none" kern="1200" dirty="0" smtClean="0"/>
            <a:t>Renal artery revascularization</a:t>
          </a:r>
          <a:endParaRPr lang="en-US" sz="2500" b="1" u="none" kern="1200" dirty="0"/>
        </a:p>
      </dsp:txBody>
      <dsp:txXfrm>
        <a:off x="588212" y="3508905"/>
        <a:ext cx="7681617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707CC8-58EA-4EC8-9787-4F912A61E842}">
      <dsp:nvSpPr>
        <dsp:cNvPr id="0" name=""/>
        <dsp:cNvSpPr/>
      </dsp:nvSpPr>
      <dsp:spPr>
        <a:xfrm>
          <a:off x="56393" y="176703"/>
          <a:ext cx="5034068" cy="3720157"/>
        </a:xfrm>
        <a:prstGeom prst="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7CC63-64A8-4BFA-9871-BD510EB65FD4}">
      <dsp:nvSpPr>
        <dsp:cNvPr id="0" name=""/>
        <dsp:cNvSpPr/>
      </dsp:nvSpPr>
      <dsp:spPr>
        <a:xfrm>
          <a:off x="756265" y="3949287"/>
          <a:ext cx="4337867" cy="11169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" sz="2000" kern="1200" dirty="0" smtClean="0">
              <a:solidFill>
                <a:schemeClr val="tx1"/>
              </a:solidFill>
            </a:rPr>
            <a:t>It is caused by an embolus, strong pain in the lumbar region is dominant, nausea, vomiting, elevated body temperature.</a:t>
          </a:r>
          <a:endParaRPr lang="en-US" sz="2000" kern="1200" dirty="0"/>
        </a:p>
      </dsp:txBody>
      <dsp:txXfrm>
        <a:off x="756265" y="3949287"/>
        <a:ext cx="4337867" cy="1116914"/>
      </dsp:txXfrm>
    </dsp:sp>
    <dsp:sp modelId="{0CB17FB1-959E-49DF-90B7-E818C366BC5D}">
      <dsp:nvSpPr>
        <dsp:cNvPr id="0" name=""/>
        <dsp:cNvSpPr/>
      </dsp:nvSpPr>
      <dsp:spPr>
        <a:xfrm>
          <a:off x="6528643" y="154786"/>
          <a:ext cx="5034068" cy="3720157"/>
        </a:xfrm>
        <a:prstGeom prst="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3CFD89-9F21-46F3-9708-C3600F684744}">
      <dsp:nvSpPr>
        <dsp:cNvPr id="0" name=""/>
        <dsp:cNvSpPr/>
      </dsp:nvSpPr>
      <dsp:spPr>
        <a:xfrm>
          <a:off x="7226132" y="3904404"/>
          <a:ext cx="4337867" cy="13152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" sz="1800" i="1" kern="1200" smtClean="0">
              <a:solidFill>
                <a:schemeClr val="tx1"/>
              </a:solidFill>
            </a:rPr>
            <a:t>Dg</a:t>
          </a:r>
          <a:r>
            <a:rPr lang="en" sz="1800" kern="1200" smtClean="0">
              <a:solidFill>
                <a:schemeClr val="tx1"/>
              </a:solidFill>
            </a:rPr>
            <a:t>: </a:t>
          </a:r>
          <a:r>
            <a:rPr lang="en" sz="1800" kern="1200" dirty="0" smtClean="0">
              <a:solidFill>
                <a:schemeClr val="tx1"/>
              </a:solidFill>
            </a:rPr>
            <a:t>proteinuria, microhematuria, hemoglobinuria, elevated transaminases, LDH, ALP, renal angiography.</a:t>
          </a:r>
          <a:endParaRPr lang="en-US" sz="18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" sz="1800" kern="1200" dirty="0" smtClean="0">
              <a:solidFill>
                <a:schemeClr val="tx1"/>
              </a:solidFill>
            </a:rPr>
            <a:t>TH: anticoagulants, thrombolysis, embolectomy</a:t>
          </a:r>
          <a:endParaRPr lang="en-US" sz="1800" kern="1200" dirty="0"/>
        </a:p>
      </dsp:txBody>
      <dsp:txXfrm>
        <a:off x="7226132" y="3904404"/>
        <a:ext cx="4337867" cy="13152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3FBEFA-01A0-4582-80FC-5348B5997012}">
      <dsp:nvSpPr>
        <dsp:cNvPr id="0" name=""/>
        <dsp:cNvSpPr/>
      </dsp:nvSpPr>
      <dsp:spPr>
        <a:xfrm>
          <a:off x="6494" y="363436"/>
          <a:ext cx="2406613" cy="2764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b="1" i="1" kern="1200" dirty="0" smtClean="0">
              <a:solidFill>
                <a:schemeClr val="tx1"/>
              </a:solidFill>
            </a:rPr>
            <a:t>Polyarteritis nodosa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6494" y="363436"/>
        <a:ext cx="2406613" cy="962645"/>
      </dsp:txXfrm>
    </dsp:sp>
    <dsp:sp modelId="{742C0CD3-28E5-49F0-9A49-8F1F025907F8}">
      <dsp:nvSpPr>
        <dsp:cNvPr id="0" name=""/>
        <dsp:cNvSpPr/>
      </dsp:nvSpPr>
      <dsp:spPr>
        <a:xfrm>
          <a:off x="405954" y="1478836"/>
          <a:ext cx="2593535" cy="391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1900" kern="1200" dirty="0" smtClean="0">
              <a:solidFill>
                <a:schemeClr val="tx1"/>
              </a:solidFill>
            </a:rPr>
            <a:t>It affects </a:t>
          </a:r>
          <a:r>
            <a:rPr lang="en" sz="1900" kern="1200" dirty="0" smtClean="0">
              <a:solidFill>
                <a:srgbClr val="FF0000"/>
              </a:solidFill>
            </a:rPr>
            <a:t>medium-sized arteries </a:t>
          </a:r>
          <a:r>
            <a:rPr lang="en" sz="1900" kern="1200" dirty="0" smtClean="0">
              <a:solidFill>
                <a:schemeClr val="tx1"/>
              </a:solidFill>
            </a:rPr>
            <a:t>, </a:t>
          </a:r>
          <a:r>
            <a:rPr lang="en" sz="1900" kern="1200" dirty="0" smtClean="0">
              <a:solidFill>
                <a:srgbClr val="FF0000"/>
              </a:solidFill>
            </a:rPr>
            <a:t>necrotic inflammation of the wall with occlusive changes and aneurysmal expansions </a:t>
          </a:r>
          <a:r>
            <a:rPr lang="en" sz="1900" kern="1200" dirty="0" smtClean="0">
              <a:solidFill>
                <a:schemeClr val="tx1"/>
              </a:solidFill>
            </a:rPr>
            <a:t>. They contain PMN and eosinophils, proteinuria, microhematuria</a:t>
          </a:r>
          <a:r>
            <a:rPr lang="en" sz="1900" kern="1200" smtClean="0">
              <a:solidFill>
                <a:schemeClr val="tx1"/>
              </a:solidFill>
            </a:rPr>
            <a:t>, </a:t>
          </a:r>
          <a:r>
            <a:rPr lang="sr-Latn-RS" sz="1900" kern="1200" smtClean="0">
              <a:solidFill>
                <a:schemeClr val="tx1"/>
              </a:solidFill>
            </a:rPr>
            <a:t>KF</a:t>
          </a:r>
          <a:endParaRPr lang="en-US" sz="1900" kern="1200" dirty="0"/>
        </a:p>
      </dsp:txBody>
      <dsp:txXfrm>
        <a:off x="481916" y="1554798"/>
        <a:ext cx="2441611" cy="3764876"/>
      </dsp:txXfrm>
    </dsp:sp>
    <dsp:sp modelId="{DD3F9780-3BA2-4559-9FD4-3A4AAC303BAC}">
      <dsp:nvSpPr>
        <dsp:cNvPr id="0" name=""/>
        <dsp:cNvSpPr/>
      </dsp:nvSpPr>
      <dsp:spPr>
        <a:xfrm>
          <a:off x="2801306" y="545170"/>
          <a:ext cx="822982" cy="5991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2801306" y="665005"/>
        <a:ext cx="643229" cy="359507"/>
      </dsp:txXfrm>
    </dsp:sp>
    <dsp:sp modelId="{F6F11A49-09BB-4B21-8D83-4735DF3EE958}">
      <dsp:nvSpPr>
        <dsp:cNvPr id="0" name=""/>
        <dsp:cNvSpPr/>
      </dsp:nvSpPr>
      <dsp:spPr>
        <a:xfrm>
          <a:off x="3965904" y="363436"/>
          <a:ext cx="2406613" cy="2764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b="1" i="1" kern="1200" dirty="0" smtClean="0">
              <a:solidFill>
                <a:schemeClr val="tx1"/>
              </a:solidFill>
            </a:rPr>
            <a:t>Scleroderma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965904" y="363436"/>
        <a:ext cx="2406613" cy="962645"/>
      </dsp:txXfrm>
    </dsp:sp>
    <dsp:sp modelId="{981DFCE8-E0B9-4EE4-B3AF-41D271C8ECBD}">
      <dsp:nvSpPr>
        <dsp:cNvPr id="0" name=""/>
        <dsp:cNvSpPr/>
      </dsp:nvSpPr>
      <dsp:spPr>
        <a:xfrm>
          <a:off x="4458825" y="1478836"/>
          <a:ext cx="2406613" cy="391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1900" kern="1200" dirty="0" smtClean="0"/>
            <a:t>Affects </a:t>
          </a:r>
          <a:r>
            <a:rPr lang="en" sz="1900" kern="1200" dirty="0" smtClean="0">
              <a:solidFill>
                <a:srgbClr val="FF0000"/>
              </a:solidFill>
            </a:rPr>
            <a:t>interlobular art. and afferent arteriole, fibrinoid necrosis</a:t>
          </a:r>
          <a:r>
            <a:rPr lang="en" sz="1900" kern="1200" smtClean="0">
              <a:solidFill>
                <a:srgbClr val="FF0000"/>
              </a:solidFill>
            </a:rPr>
            <a:t>, </a:t>
          </a:r>
          <a:r>
            <a:rPr lang="sr-Latn-RS" sz="1900" kern="1200" smtClean="0">
              <a:solidFill>
                <a:srgbClr val="FF0000"/>
              </a:solidFill>
            </a:rPr>
            <a:t>and thrombus formation</a:t>
          </a:r>
          <a:r>
            <a:rPr lang="en" sz="1900" kern="1200" smtClean="0"/>
            <a:t>. </a:t>
          </a:r>
          <a:r>
            <a:rPr lang="en" sz="1900" kern="1200" dirty="0" smtClean="0"/>
            <a:t>Proteinuria, azotemia and HTA</a:t>
          </a:r>
          <a:r>
            <a:rPr lang="en" sz="1900" kern="1200" smtClean="0"/>
            <a:t>. </a:t>
          </a:r>
          <a:r>
            <a:rPr lang="en" sz="1900" i="1" kern="1200" smtClean="0"/>
            <a:t>TH</a:t>
          </a:r>
          <a:r>
            <a:rPr lang="en" sz="1900" kern="1200" smtClean="0"/>
            <a:t>: </a:t>
          </a:r>
          <a:r>
            <a:rPr lang="en" sz="1900" kern="1200" dirty="0" smtClean="0"/>
            <a:t>antag</a:t>
          </a:r>
          <a:r>
            <a:rPr lang="en" sz="1900" kern="1200" smtClean="0"/>
            <a:t>. </a:t>
          </a:r>
          <a:r>
            <a:rPr lang="en" sz="1900" i="1" kern="1200" smtClean="0"/>
            <a:t>Ca</a:t>
          </a:r>
          <a:r>
            <a:rPr lang="en" sz="1900" kern="1200" smtClean="0"/>
            <a:t>, </a:t>
          </a:r>
          <a:r>
            <a:rPr lang="sr-Latn-RS" sz="1900" kern="1200" smtClean="0"/>
            <a:t>ACEI</a:t>
          </a:r>
          <a:endParaRPr lang="en-US" sz="1900" kern="1200" dirty="0"/>
        </a:p>
      </dsp:txBody>
      <dsp:txXfrm>
        <a:off x="4529312" y="1549323"/>
        <a:ext cx="2265639" cy="3775826"/>
      </dsp:txXfrm>
    </dsp:sp>
    <dsp:sp modelId="{5542D61A-F1F1-4B0F-AB62-5D8D69590F1A}">
      <dsp:nvSpPr>
        <dsp:cNvPr id="0" name=""/>
        <dsp:cNvSpPr/>
      </dsp:nvSpPr>
      <dsp:spPr>
        <a:xfrm rot="21514414">
          <a:off x="6737231" y="496492"/>
          <a:ext cx="773687" cy="5991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6737259" y="618564"/>
        <a:ext cx="593934" cy="359507"/>
      </dsp:txXfrm>
    </dsp:sp>
    <dsp:sp modelId="{83443A15-55AF-44DF-939D-E261ACC75087}">
      <dsp:nvSpPr>
        <dsp:cNvPr id="0" name=""/>
        <dsp:cNvSpPr/>
      </dsp:nvSpPr>
      <dsp:spPr>
        <a:xfrm>
          <a:off x="7831853" y="28494"/>
          <a:ext cx="2843197" cy="4104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b="1" kern="1200" dirty="0" smtClean="0">
              <a:solidFill>
                <a:schemeClr val="tx1"/>
              </a:solidFill>
            </a:rPr>
            <a:t>Sickle cell nephropathy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7831853" y="28494"/>
        <a:ext cx="2843197" cy="1429124"/>
      </dsp:txXfrm>
    </dsp:sp>
    <dsp:sp modelId="{5DB4CA42-767F-4295-B785-A1A897ECFAD8}">
      <dsp:nvSpPr>
        <dsp:cNvPr id="0" name=""/>
        <dsp:cNvSpPr/>
      </dsp:nvSpPr>
      <dsp:spPr>
        <a:xfrm>
          <a:off x="8443287" y="1689517"/>
          <a:ext cx="2406613" cy="391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1900" kern="1200" dirty="0" smtClean="0">
              <a:latin typeface="+mn-lt"/>
              <a:cs typeface="Arial" charset="0"/>
            </a:rPr>
            <a:t>The most severe complication of sickle cell disease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1900" kern="1200" smtClean="0">
              <a:latin typeface="+mn-lt"/>
              <a:cs typeface="Arial" charset="0"/>
            </a:rPr>
            <a:t>It is manifested by hyperfiltration, hyposthenuria, proteinuria,</a:t>
          </a:r>
          <a:endParaRPr lang="sr-Cyrl-RS" sz="1900" kern="1200" dirty="0">
            <a:latin typeface="+mn-lt"/>
            <a:cs typeface="Arial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" sz="1900" kern="1200" dirty="0" smtClean="0">
              <a:latin typeface="+mn-lt"/>
              <a:cs typeface="Arial" charset="0"/>
            </a:rPr>
            <a:t>cortical scars, impaired urine acidification </a:t>
          </a:r>
          <a:r>
            <a:rPr lang="en" sz="1900" kern="1200" smtClean="0">
              <a:latin typeface="+mn-lt"/>
              <a:cs typeface="Arial" charset="0"/>
            </a:rPr>
            <a:t>and </a:t>
          </a:r>
          <a:r>
            <a:rPr lang="sr-Latn-RS" sz="1900" kern="1200" smtClean="0">
              <a:latin typeface="+mn-lt"/>
              <a:cs typeface="Arial" charset="0"/>
            </a:rPr>
            <a:t>terminal CKD</a:t>
          </a:r>
          <a:endParaRPr lang="sr-Cyrl-RS" sz="1900" kern="1200" dirty="0">
            <a:latin typeface="+mn-lt"/>
            <a:cs typeface="Arial" charset="0"/>
          </a:endParaRPr>
        </a:p>
      </dsp:txBody>
      <dsp:txXfrm>
        <a:off x="8513774" y="1760004"/>
        <a:ext cx="2265639" cy="37758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F2EEE8-1249-41D7-A820-F97ECB8DE070}">
      <dsp:nvSpPr>
        <dsp:cNvPr id="0" name=""/>
        <dsp:cNvSpPr/>
      </dsp:nvSpPr>
      <dsp:spPr>
        <a:xfrm>
          <a:off x="374043" y="88088"/>
          <a:ext cx="3240964" cy="208640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01B5F7-2925-48AE-AFB0-E90AEEF3C1E2}">
      <dsp:nvSpPr>
        <dsp:cNvPr id="0" name=""/>
        <dsp:cNvSpPr/>
      </dsp:nvSpPr>
      <dsp:spPr>
        <a:xfrm>
          <a:off x="4533269" y="455374"/>
          <a:ext cx="5912325" cy="49764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kern="1200" smtClean="0"/>
            <a:t>Hemolytic uremic syndrome (HUS) is a severe condition caused by an overactive alternative complement system and often involves a hereditary component It is characterized by thrombocytopenia, hemolytic anemia, coagulopathy,</a:t>
          </a:r>
          <a:r>
            <a:rPr lang="sr-Latn-RS" sz="1800" kern="1200" smtClean="0"/>
            <a:t> AKI</a:t>
          </a:r>
          <a:r>
            <a:rPr lang="en-US" sz="1800" kern="1200" smtClean="0"/>
            <a:t>. </a:t>
          </a:r>
          <a:endParaRPr lang="sr-Latn-RS" sz="1800" kern="1200" smtClean="0"/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kern="1200" smtClean="0"/>
            <a:t>HUS occurs when intravascular thrombosis causes glomerular obstruction</a:t>
          </a:r>
          <a:r>
            <a:rPr lang="sr-Latn-RS" sz="1800" kern="1200" smtClean="0"/>
            <a:t>.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kern="1200" smtClean="0"/>
            <a:t> It is most often caused by E.coli infection</a:t>
          </a:r>
          <a:r>
            <a:rPr lang="sr-Latn-RS" sz="1800" kern="1200" smtClean="0"/>
            <a:t>.</a:t>
          </a:r>
          <a:r>
            <a:rPr lang="en-US" sz="1800" kern="1200" smtClean="0"/>
            <a:t> Typical HUS is due to Shiga-like toxin (verotoxin) produced by E.coli and Shiga toxin produced by Shigella dysentery</a:t>
          </a:r>
          <a:r>
            <a:rPr lang="sr-Latn-RS" sz="1800" kern="1200" smtClean="0"/>
            <a:t>.</a:t>
          </a:r>
          <a:r>
            <a:rPr lang="en-US" sz="1800" kern="1200" smtClean="0"/>
            <a:t> Atypical HUS has various causes (bacteria, drugs, immune processes)</a:t>
          </a:r>
          <a:r>
            <a:rPr lang="sr-Latn-RS" sz="1800" kern="1200" smtClean="0"/>
            <a:t>.</a:t>
          </a:r>
          <a:r>
            <a:rPr lang="en-US" sz="1800" kern="1200" smtClean="0"/>
            <a:t> The onset resembles the flu, with enterorrhagia, petechial bleeding, macrohematuria, anuria. It can occur after childbirth and is associated with viral infections </a:t>
          </a:r>
          <a:endParaRPr lang="sr-Latn-RS" sz="1800" kern="1200" smtClean="0"/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kern="1200" smtClean="0"/>
            <a:t>TH: SSP, plasmapheresis, ek</a:t>
          </a:r>
          <a:r>
            <a:rPr lang="sr-Latn-RS" sz="1800" kern="1200" smtClean="0"/>
            <a:t>ul</a:t>
          </a:r>
          <a:r>
            <a:rPr lang="en-US" sz="1800" kern="1200" smtClean="0"/>
            <a:t>iz</a:t>
          </a:r>
          <a:r>
            <a:rPr lang="sr-Latn-RS" sz="1800" kern="1200" smtClean="0"/>
            <a:t>um</a:t>
          </a:r>
          <a:r>
            <a:rPr lang="en-US" sz="1800" kern="1200" smtClean="0"/>
            <a:t>ab</a:t>
          </a:r>
          <a:endParaRPr lang="en-US" sz="1800" kern="1200" dirty="0"/>
        </a:p>
      </dsp:txBody>
      <dsp:txXfrm>
        <a:off x="4533269" y="455374"/>
        <a:ext cx="5912325" cy="4976419"/>
      </dsp:txXfrm>
    </dsp:sp>
    <dsp:sp modelId="{973825F6-85F8-4D46-8E8A-7D4502B0071B}">
      <dsp:nvSpPr>
        <dsp:cNvPr id="0" name=""/>
        <dsp:cNvSpPr/>
      </dsp:nvSpPr>
      <dsp:spPr>
        <a:xfrm>
          <a:off x="4067177" y="50511"/>
          <a:ext cx="1064847" cy="1065123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BEA5B4-9F2C-4B96-86BA-8494ABA5B2CF}">
      <dsp:nvSpPr>
        <dsp:cNvPr id="0" name=""/>
        <dsp:cNvSpPr/>
      </dsp:nvSpPr>
      <dsp:spPr>
        <a:xfrm rot="5400000">
          <a:off x="10174837" y="32883"/>
          <a:ext cx="1065123" cy="106484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ABD3FD-8899-46C3-B906-AB18226EB1F1}">
      <dsp:nvSpPr>
        <dsp:cNvPr id="0" name=""/>
        <dsp:cNvSpPr/>
      </dsp:nvSpPr>
      <dsp:spPr>
        <a:xfrm rot="16200000">
          <a:off x="4067529" y="4853314"/>
          <a:ext cx="1065123" cy="1064847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361C78-F885-43CF-BC2E-FD2706FA1BAC}">
      <dsp:nvSpPr>
        <dsp:cNvPr id="0" name=""/>
        <dsp:cNvSpPr/>
      </dsp:nvSpPr>
      <dsp:spPr>
        <a:xfrm rot="10800000">
          <a:off x="10192012" y="4833844"/>
          <a:ext cx="1064847" cy="1065123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0E2628-546E-4102-82E2-E2C97CB78791}">
      <dsp:nvSpPr>
        <dsp:cNvPr id="0" name=""/>
        <dsp:cNvSpPr/>
      </dsp:nvSpPr>
      <dsp:spPr>
        <a:xfrm>
          <a:off x="595886" y="210728"/>
          <a:ext cx="3801315" cy="227893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CF53C5-E209-452D-BE11-9C0BE590C2BC}">
      <dsp:nvSpPr>
        <dsp:cNvPr id="0" name=""/>
        <dsp:cNvSpPr/>
      </dsp:nvSpPr>
      <dsp:spPr>
        <a:xfrm>
          <a:off x="6703074" y="512914"/>
          <a:ext cx="4359055" cy="52567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400" b="1" kern="1200" dirty="0" smtClean="0">
              <a:solidFill>
                <a:srgbClr val="0070C0"/>
              </a:solidFill>
            </a:rPr>
            <a:t>Thrombotic-thrombocytopenic purpura </a:t>
          </a:r>
          <a:r>
            <a:rPr lang="en" sz="2400" b="0" kern="1200" dirty="0" smtClean="0">
              <a:solidFill>
                <a:schemeClr val="tx1"/>
              </a:solidFill>
            </a:rPr>
            <a:t>is </a:t>
          </a:r>
          <a:r>
            <a:rPr lang="en" sz="2400" kern="1200" dirty="0" smtClean="0"/>
            <a:t>a rare blood disease, also known as </a:t>
          </a:r>
          <a:r>
            <a:rPr lang="en" sz="2400" u="sng" kern="1200" dirty="0" smtClean="0"/>
            <a:t>microangiopathic hemolytic anemia or Moskovich's disease </a:t>
          </a:r>
          <a:r>
            <a:rPr lang="en" sz="2400" kern="1200" dirty="0" smtClean="0"/>
            <a:t>, characterized </a:t>
          </a:r>
          <a:r>
            <a:rPr lang="en" sz="2400" kern="1200" dirty="0" smtClean="0">
              <a:solidFill>
                <a:srgbClr val="FF0000"/>
              </a:solidFill>
            </a:rPr>
            <a:t>by the formation of multiple thrombi that can reduce kidney perfusion and affect their function</a:t>
          </a:r>
          <a:endParaRPr lang="en-US" sz="2400" kern="1200" dirty="0" smtClean="0">
            <a:solidFill>
              <a:srgbClr val="FF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400" kern="1200" dirty="0" smtClean="0"/>
            <a:t>Symptoms: hematomas on the skin, anemia</a:t>
          </a:r>
          <a:endParaRPr lang="en-U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400" kern="1200" dirty="0" smtClean="0"/>
            <a:t>It is caused by inherited gene mutations of unknown cause</a:t>
          </a:r>
          <a:endParaRPr lang="en-U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400" kern="1200" dirty="0" smtClean="0"/>
            <a:t>Treatment</a:t>
          </a:r>
          <a:r>
            <a:rPr lang="en" sz="2400" kern="1200" smtClean="0"/>
            <a:t>: </a:t>
          </a:r>
          <a:r>
            <a:rPr lang="en" sz="2400" i="1" kern="1200" smtClean="0"/>
            <a:t>SSP</a:t>
          </a:r>
          <a:r>
            <a:rPr lang="en" sz="2400" kern="1200" smtClean="0"/>
            <a:t>, </a:t>
          </a:r>
          <a:r>
            <a:rPr lang="en" sz="2400" kern="1200" dirty="0" smtClean="0"/>
            <a:t>plasmapheresis</a:t>
          </a:r>
          <a:endParaRPr lang="en-US" sz="2400" kern="1200" dirty="0"/>
        </a:p>
      </dsp:txBody>
      <dsp:txXfrm>
        <a:off x="6703074" y="512914"/>
        <a:ext cx="4359055" cy="5256751"/>
      </dsp:txXfrm>
    </dsp:sp>
    <dsp:sp modelId="{08671257-1B57-4E6A-8604-920D3EBE0440}">
      <dsp:nvSpPr>
        <dsp:cNvPr id="0" name=""/>
        <dsp:cNvSpPr/>
      </dsp:nvSpPr>
      <dsp:spPr>
        <a:xfrm>
          <a:off x="6361988" y="293402"/>
          <a:ext cx="1046875" cy="1047146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1210A5-3569-4BC3-A0F9-CCD366B62B98}">
      <dsp:nvSpPr>
        <dsp:cNvPr id="0" name=""/>
        <dsp:cNvSpPr/>
      </dsp:nvSpPr>
      <dsp:spPr>
        <a:xfrm rot="5400000">
          <a:off x="10247291" y="345225"/>
          <a:ext cx="1047146" cy="104687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C4A11D-C47A-459B-97EB-383010AAEFED}">
      <dsp:nvSpPr>
        <dsp:cNvPr id="0" name=""/>
        <dsp:cNvSpPr/>
      </dsp:nvSpPr>
      <dsp:spPr>
        <a:xfrm rot="16200000">
          <a:off x="6466959" y="4807527"/>
          <a:ext cx="1047146" cy="104687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6E28FB-4B7B-49B8-8FB2-0A2437BCB010}">
      <dsp:nvSpPr>
        <dsp:cNvPr id="0" name=""/>
        <dsp:cNvSpPr/>
      </dsp:nvSpPr>
      <dsp:spPr>
        <a:xfrm rot="10800000">
          <a:off x="10285512" y="4794689"/>
          <a:ext cx="1046875" cy="1047146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6809F-DFF3-47A0-9AD5-68E18F2B5854}">
      <dsp:nvSpPr>
        <dsp:cNvPr id="0" name=""/>
        <dsp:cNvSpPr/>
      </dsp:nvSpPr>
      <dsp:spPr>
        <a:xfrm>
          <a:off x="860" y="299260"/>
          <a:ext cx="3703612" cy="521253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3500" b="1" kern="1200" dirty="0" smtClean="0">
              <a:solidFill>
                <a:schemeClr val="tx1"/>
              </a:solidFill>
            </a:rPr>
            <a:t>Toxemia of pregnancy</a:t>
          </a:r>
          <a:endParaRPr lang="en-US" sz="3500" b="1" kern="1200" dirty="0">
            <a:solidFill>
              <a:schemeClr val="tx1"/>
            </a:solidFill>
          </a:endParaRPr>
        </a:p>
      </dsp:txBody>
      <dsp:txXfrm rot="16200000">
        <a:off x="-1765918" y="2066039"/>
        <a:ext cx="4274281" cy="740722"/>
      </dsp:txXfrm>
    </dsp:sp>
    <dsp:sp modelId="{FF062860-8BBC-4EE0-A1A4-A987B332FA57}">
      <dsp:nvSpPr>
        <dsp:cNvPr id="0" name=""/>
        <dsp:cNvSpPr/>
      </dsp:nvSpPr>
      <dsp:spPr>
        <a:xfrm>
          <a:off x="741583" y="299260"/>
          <a:ext cx="2759191" cy="521253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2200" kern="1200" dirty="0" smtClean="0">
              <a:latin typeface="Arial" panose="020B0604020202020204" pitchFamily="34" charset="0"/>
            </a:rPr>
            <a:t>HTA, which occurs as a complication in 10% of all pregnancies</a:t>
          </a:r>
          <a:endParaRPr lang="en-US" sz="2200" kern="1200" dirty="0"/>
        </a:p>
      </dsp:txBody>
      <dsp:txXfrm>
        <a:off x="741583" y="299260"/>
        <a:ext cx="2759191" cy="5212537"/>
      </dsp:txXfrm>
    </dsp:sp>
    <dsp:sp modelId="{8C835428-0C8C-4982-BDE1-8269D2414A66}">
      <dsp:nvSpPr>
        <dsp:cNvPr id="0" name=""/>
        <dsp:cNvSpPr/>
      </dsp:nvSpPr>
      <dsp:spPr>
        <a:xfrm>
          <a:off x="3834099" y="299260"/>
          <a:ext cx="3703612" cy="5209115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3500" i="1" kern="1200" dirty="0" smtClean="0"/>
            <a:t>Preeclampsia</a:t>
          </a:r>
          <a:endParaRPr lang="en-US" sz="3500" i="1" kern="1200" dirty="0"/>
        </a:p>
      </dsp:txBody>
      <dsp:txXfrm rot="16200000">
        <a:off x="2068723" y="2064636"/>
        <a:ext cx="4271474" cy="740722"/>
      </dsp:txXfrm>
    </dsp:sp>
    <dsp:sp modelId="{A2F1BEDE-989E-4FA3-B975-49F21FDE72AF}">
      <dsp:nvSpPr>
        <dsp:cNvPr id="0" name=""/>
        <dsp:cNvSpPr/>
      </dsp:nvSpPr>
      <dsp:spPr>
        <a:xfrm rot="5400000">
          <a:off x="3525901" y="3833173"/>
          <a:ext cx="653431" cy="55554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128F85-DCFB-4497-AAD6-2010D77A1F19}">
      <dsp:nvSpPr>
        <dsp:cNvPr id="0" name=""/>
        <dsp:cNvSpPr/>
      </dsp:nvSpPr>
      <dsp:spPr>
        <a:xfrm>
          <a:off x="4574821" y="299260"/>
          <a:ext cx="2759191" cy="520911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ctr" anchorCtr="1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b="1" u="sng" kern="1200" dirty="0" smtClean="0">
              <a:solidFill>
                <a:srgbClr val="FF0000"/>
              </a:solidFill>
            </a:rPr>
            <a:t>HTA, edema, proteinuria </a:t>
          </a:r>
          <a:r>
            <a:rPr lang="en" sz="1900" kern="1200" dirty="0" smtClean="0"/>
            <a:t>, occasional disturbance of liver function and coagulation. In primigravidas, older primiparas or young pregnant women, of short stature, more often in those suffering from HTA and DM. </a:t>
          </a:r>
          <a:r>
            <a:rPr lang="en" sz="1900" b="1" kern="1200" dirty="0" smtClean="0">
              <a:solidFill>
                <a:srgbClr val="FF0000"/>
              </a:solidFill>
            </a:rPr>
            <a:t>HTA is highest during the night </a:t>
          </a:r>
          <a:r>
            <a:rPr lang="en" sz="1900" kern="1200" smtClean="0"/>
            <a:t>. </a:t>
          </a:r>
          <a:r>
            <a:rPr lang="sr-Latn-RS" sz="1900" kern="1200" smtClean="0"/>
            <a:t>GFR</a:t>
          </a:r>
          <a:r>
            <a:rPr lang="en" sz="1900" kern="1200" smtClean="0"/>
            <a:t> </a:t>
          </a:r>
          <a:r>
            <a:rPr lang="en" sz="1900" kern="1200" dirty="0" smtClean="0"/>
            <a:t>decreases, it is normally increased, proteinuria, thrombocytopenia, hematuria, cylindruria</a:t>
          </a:r>
          <a:r>
            <a:rPr lang="en" sz="1900" kern="1200" smtClean="0"/>
            <a:t>. </a:t>
          </a:r>
          <a:r>
            <a:rPr lang="en" sz="1900" kern="1200" smtClean="0"/>
            <a:t>Treatment</a:t>
          </a:r>
          <a:r>
            <a:rPr lang="sr-Latn-RS" sz="1900" kern="1200" smtClean="0"/>
            <a:t>: </a:t>
          </a:r>
          <a:r>
            <a:rPr lang="en" sz="1900" kern="1200" smtClean="0"/>
            <a:t>induce </a:t>
          </a:r>
          <a:r>
            <a:rPr lang="en" sz="1900" kern="1200" dirty="0" smtClean="0"/>
            <a:t>labor, anti-HTA (Methyldopa), diuretic (?)</a:t>
          </a:r>
          <a:endParaRPr lang="en-US" sz="1900" kern="1200" dirty="0"/>
        </a:p>
      </dsp:txBody>
      <dsp:txXfrm>
        <a:off x="4574821" y="299260"/>
        <a:ext cx="2759191" cy="5209115"/>
      </dsp:txXfrm>
    </dsp:sp>
    <dsp:sp modelId="{59D63D38-0341-4F08-98AC-7700AC6987F8}">
      <dsp:nvSpPr>
        <dsp:cNvPr id="0" name=""/>
        <dsp:cNvSpPr/>
      </dsp:nvSpPr>
      <dsp:spPr>
        <a:xfrm>
          <a:off x="7667338" y="299260"/>
          <a:ext cx="3703612" cy="516516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3500" i="1" kern="1200" dirty="0" smtClean="0"/>
            <a:t>Eclampsia</a:t>
          </a:r>
          <a:endParaRPr lang="en-US" sz="3500" i="1" kern="1200" dirty="0"/>
        </a:p>
      </dsp:txBody>
      <dsp:txXfrm rot="16200000">
        <a:off x="5919983" y="2046615"/>
        <a:ext cx="4235432" cy="740722"/>
      </dsp:txXfrm>
    </dsp:sp>
    <dsp:sp modelId="{13E09FF1-6549-4D1C-9436-3FD3C4BB0723}">
      <dsp:nvSpPr>
        <dsp:cNvPr id="0" name=""/>
        <dsp:cNvSpPr/>
      </dsp:nvSpPr>
      <dsp:spPr>
        <a:xfrm rot="5400000">
          <a:off x="7359140" y="3833173"/>
          <a:ext cx="653431" cy="55554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068E05-C5EC-48CE-8E67-410AA90E3C65}">
      <dsp:nvSpPr>
        <dsp:cNvPr id="0" name=""/>
        <dsp:cNvSpPr/>
      </dsp:nvSpPr>
      <dsp:spPr>
        <a:xfrm>
          <a:off x="8408060" y="299260"/>
          <a:ext cx="2759191" cy="516516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2700" b="1" u="sng" kern="1200" dirty="0" smtClean="0">
              <a:solidFill>
                <a:srgbClr val="FF0000"/>
              </a:solidFill>
            </a:rPr>
            <a:t>HTA, convulsion</a:t>
          </a:r>
          <a:r>
            <a:rPr lang="en" sz="2700" b="1" u="sng" kern="1200" smtClean="0">
              <a:solidFill>
                <a:srgbClr val="FF0000"/>
              </a:solidFill>
            </a:rPr>
            <a:t>, </a:t>
          </a:r>
          <a:r>
            <a:rPr lang="en" sz="2700" b="1" u="sng" kern="1200" smtClean="0">
              <a:solidFill>
                <a:srgbClr val="FF0000"/>
              </a:solidFill>
            </a:rPr>
            <a:t>coma</a:t>
          </a:r>
          <a:r>
            <a:rPr lang="en" sz="2700" kern="1200" smtClean="0"/>
            <a:t>, </a:t>
          </a:r>
          <a:r>
            <a:rPr lang="en" sz="2700" kern="1200" dirty="0" smtClean="0"/>
            <a:t>liver function disorder, thrombocytopenia, coagulation disorder, without proteinuria</a:t>
          </a:r>
          <a:endParaRPr lang="en-US" sz="2700" kern="1200" dirty="0"/>
        </a:p>
      </dsp:txBody>
      <dsp:txXfrm>
        <a:off x="8408060" y="299260"/>
        <a:ext cx="2759191" cy="516516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332A7-27DB-4840-98E1-34B8FD87C14C}">
      <dsp:nvSpPr>
        <dsp:cNvPr id="0" name=""/>
        <dsp:cNvSpPr/>
      </dsp:nvSpPr>
      <dsp:spPr>
        <a:xfrm>
          <a:off x="10343401" y="1042490"/>
          <a:ext cx="208722" cy="3863006"/>
        </a:xfrm>
        <a:prstGeom prst="rect">
          <a:avLst/>
        </a:prstGeom>
        <a:solidFill>
          <a:srgbClr val="657FB3">
            <a:alpha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7FF2BE-112C-4C1D-B4B9-A56FAB183E47}">
      <dsp:nvSpPr>
        <dsp:cNvPr id="0" name=""/>
        <dsp:cNvSpPr/>
      </dsp:nvSpPr>
      <dsp:spPr>
        <a:xfrm>
          <a:off x="782621" y="1343805"/>
          <a:ext cx="5243475" cy="3863006"/>
        </a:xfrm>
        <a:prstGeom prst="frame">
          <a:avLst>
            <a:gd name="adj1" fmla="val 5450"/>
          </a:avLst>
        </a:prstGeom>
        <a:solidFill>
          <a:srgbClr val="657FB3">
            <a:alpha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7D36E4-0BE5-4ED1-8837-616178180EC7}">
      <dsp:nvSpPr>
        <dsp:cNvPr id="0" name=""/>
        <dsp:cNvSpPr/>
      </dsp:nvSpPr>
      <dsp:spPr>
        <a:xfrm>
          <a:off x="1075264" y="45525"/>
          <a:ext cx="4623083" cy="3783164"/>
        </a:xfrm>
        <a:prstGeom prst="rect">
          <a:avLst/>
        </a:prstGeom>
        <a:solidFill>
          <a:srgbClr val="A8C6E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4D8220-9282-4F99-B47B-BFCDF33CA36F}">
      <dsp:nvSpPr>
        <dsp:cNvPr id="0" name=""/>
        <dsp:cNvSpPr/>
      </dsp:nvSpPr>
      <dsp:spPr>
        <a:xfrm>
          <a:off x="1146374" y="4003002"/>
          <a:ext cx="4678784" cy="730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20" tIns="64770" rIns="17272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700" kern="1200" dirty="0" smtClean="0">
              <a:latin typeface="Calibri (Body)"/>
            </a:rPr>
            <a:t>Fine-grained, scarification appearance of the kidney cortex, in nephroangiosclerosis</a:t>
          </a:r>
          <a:endParaRPr lang="en-US" sz="1700" kern="1200" dirty="0"/>
        </a:p>
      </dsp:txBody>
      <dsp:txXfrm>
        <a:off x="1146374" y="4003002"/>
        <a:ext cx="4678784" cy="730380"/>
      </dsp:txXfrm>
    </dsp:sp>
    <dsp:sp modelId="{DEBB0536-F0F2-4F71-88B9-467C171DEBA3}">
      <dsp:nvSpPr>
        <dsp:cNvPr id="0" name=""/>
        <dsp:cNvSpPr/>
      </dsp:nvSpPr>
      <dsp:spPr>
        <a:xfrm>
          <a:off x="6264825" y="2221"/>
          <a:ext cx="3788891" cy="5943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In the elderly, it is a normal finding, and in the younger, it is a companion of HTA and DM</a:t>
          </a:r>
          <a:endParaRPr lang="en-US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700" kern="1200" dirty="0" smtClean="0">
              <a:latin typeface="Calibri (Body)"/>
            </a:rPr>
            <a:t>It is an unclear clinical condition of patients with HTA and HBI, without other clear causes of the disease</a:t>
          </a:r>
          <a:endParaRPr lang="en-US" sz="1700" kern="1200" dirty="0">
            <a:latin typeface="Calibri (Body)"/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700" kern="1200" dirty="0" smtClean="0">
              <a:latin typeface="Calibri (Body)"/>
            </a:rPr>
            <a:t>It is known as benign nephroangiosclerosis or hypertensive nephropathy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700" kern="1200" dirty="0" smtClean="0">
              <a:latin typeface="Calibri (Body)"/>
            </a:rPr>
            <a:t>Vascular changes include vasoconstriction, glomerular ischemia (podocyte fusion, focal or global sclerosis) and, in some areas, interstitial fibrosis and tubular atrophy.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700" kern="1200" dirty="0" smtClean="0">
              <a:latin typeface="Calibri (Body)"/>
            </a:rPr>
            <a:t>Hyalization of afferent arterioles first causes vasodilatation, glomerular hypertrophy and, in the long term, segmental lesions of glomerulosclerosis that overall favor the occurrence of proteinuria and disease progression.</a:t>
          </a:r>
          <a:endParaRPr lang="ru-RU" sz="1700" kern="1200" dirty="0" smtClean="0">
            <a:latin typeface="Calibri (Body)"/>
          </a:endParaRPr>
        </a:p>
      </dsp:txBody>
      <dsp:txXfrm>
        <a:off x="6264825" y="2221"/>
        <a:ext cx="3788891" cy="59435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616F2-2541-436C-8782-02D987797CA4}">
      <dsp:nvSpPr>
        <dsp:cNvPr id="0" name=""/>
        <dsp:cNvSpPr/>
      </dsp:nvSpPr>
      <dsp:spPr>
        <a:xfrm>
          <a:off x="1219680" y="717"/>
          <a:ext cx="2621412" cy="174760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BA5AF0-0456-462E-B095-328A8F61089D}">
      <dsp:nvSpPr>
        <dsp:cNvPr id="0" name=""/>
        <dsp:cNvSpPr/>
      </dsp:nvSpPr>
      <dsp:spPr>
        <a:xfrm>
          <a:off x="4287005" y="623940"/>
          <a:ext cx="4843252" cy="3387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altLang="en-US" sz="2500" kern="1200" dirty="0" smtClean="0"/>
            <a:t>Renovascular hypertension (RVHT) denotes a causal relationship between anatomically evident arterial occlusive disease and elevated blood pressure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Occurs in women (15-50 years old), as a result of fibromuscular dysplasia ("beads") or, more often, atherosclerosis</a:t>
          </a:r>
          <a:endParaRPr lang="en-US" sz="2500" kern="1200" dirty="0"/>
        </a:p>
      </dsp:txBody>
      <dsp:txXfrm>
        <a:off x="4287005" y="623940"/>
        <a:ext cx="4843252" cy="3387354"/>
      </dsp:txXfrm>
    </dsp:sp>
    <dsp:sp modelId="{04A89D41-39B3-4282-BE4A-3B7E20DA7CA3}">
      <dsp:nvSpPr>
        <dsp:cNvPr id="0" name=""/>
        <dsp:cNvSpPr/>
      </dsp:nvSpPr>
      <dsp:spPr>
        <a:xfrm>
          <a:off x="3997400" y="59107"/>
          <a:ext cx="891932" cy="892163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FF7815-D8E3-42D7-9428-4D5B49EC78AF}">
      <dsp:nvSpPr>
        <dsp:cNvPr id="0" name=""/>
        <dsp:cNvSpPr/>
      </dsp:nvSpPr>
      <dsp:spPr>
        <a:xfrm rot="5400000">
          <a:off x="8524149" y="74130"/>
          <a:ext cx="892163" cy="89193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EEF93-289E-4EA5-A369-B2D950CDF9C6}">
      <dsp:nvSpPr>
        <dsp:cNvPr id="0" name=""/>
        <dsp:cNvSpPr/>
      </dsp:nvSpPr>
      <dsp:spPr>
        <a:xfrm rot="16200000">
          <a:off x="3996464" y="3587402"/>
          <a:ext cx="892163" cy="89193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0BBA22-9531-4502-88D8-5AC063CB6A5B}">
      <dsp:nvSpPr>
        <dsp:cNvPr id="0" name=""/>
        <dsp:cNvSpPr/>
      </dsp:nvSpPr>
      <dsp:spPr>
        <a:xfrm rot="10800000">
          <a:off x="8524380" y="3486651"/>
          <a:ext cx="891932" cy="892163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C72F2-219E-4EBE-8D56-1C688E706FDA}">
      <dsp:nvSpPr>
        <dsp:cNvPr id="0" name=""/>
        <dsp:cNvSpPr/>
      </dsp:nvSpPr>
      <dsp:spPr>
        <a:xfrm>
          <a:off x="781903" y="2610"/>
          <a:ext cx="3534673" cy="198713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C13AC9-8615-47F4-9558-6F4C13DA9F9A}">
      <dsp:nvSpPr>
        <dsp:cNvPr id="0" name=""/>
        <dsp:cNvSpPr/>
      </dsp:nvSpPr>
      <dsp:spPr>
        <a:xfrm>
          <a:off x="4833044" y="379553"/>
          <a:ext cx="4689688" cy="5399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kern="1200" dirty="0" smtClean="0"/>
            <a:t>It is characterized by stenosis of the main renal artery or its proximal branches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kern="1200" dirty="0" smtClean="0"/>
            <a:t>Significant stenosis involved more than 50% of the lumen (anatomical criterion) or more than 75% of the lumen (hemodynamic criterion)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kern="1200" dirty="0" smtClean="0"/>
            <a:t>Hemodynamically significant renal artery stenosis results in RVHT or ischemic nephropathy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kern="1200" dirty="0" smtClean="0"/>
            <a:t>This disease predominantly affects the distal two-thirds of the renal arteries and their branches and is characterized by microaneurysms of the arterial wall, which can cause dissection or thrombosis of the renal arteries.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" sz="1900" kern="1200" dirty="0" smtClean="0"/>
            <a:t>Due to the reduced perfusion of the renal parenchyma, the renin - angiotensin - aldosterone system is activated, which results in increased secretion of renin and </a:t>
          </a:r>
          <a:r>
            <a:rPr lang="en" sz="1900" kern="1200" smtClean="0"/>
            <a:t>angiotensin </a:t>
          </a:r>
          <a:r>
            <a:rPr lang="en" sz="1900" kern="1200" smtClean="0"/>
            <a:t>II, </a:t>
          </a:r>
          <a:r>
            <a:rPr lang="en" sz="1900" kern="1200" dirty="0" smtClean="0"/>
            <a:t>which conditions the appearance of HTA</a:t>
          </a:r>
        </a:p>
      </dsp:txBody>
      <dsp:txXfrm>
        <a:off x="4833044" y="379553"/>
        <a:ext cx="4689688" cy="5399707"/>
      </dsp:txXfrm>
    </dsp:sp>
    <dsp:sp modelId="{352574C9-9F85-4803-899C-9E65E9C2A612}">
      <dsp:nvSpPr>
        <dsp:cNvPr id="0" name=""/>
        <dsp:cNvSpPr/>
      </dsp:nvSpPr>
      <dsp:spPr>
        <a:xfrm>
          <a:off x="4612856" y="71894"/>
          <a:ext cx="1014182" cy="101444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0F2B71-1866-465A-B4CB-368634F4BA57}">
      <dsp:nvSpPr>
        <dsp:cNvPr id="0" name=""/>
        <dsp:cNvSpPr/>
      </dsp:nvSpPr>
      <dsp:spPr>
        <a:xfrm rot="5400000">
          <a:off x="8722804" y="72025"/>
          <a:ext cx="1014445" cy="101418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A2CE80-700D-4AE9-AD81-98EDAEAF6B8C}">
      <dsp:nvSpPr>
        <dsp:cNvPr id="0" name=""/>
        <dsp:cNvSpPr/>
      </dsp:nvSpPr>
      <dsp:spPr>
        <a:xfrm rot="16200000">
          <a:off x="4578831" y="5034472"/>
          <a:ext cx="1014445" cy="1014182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5AF4E0-74D8-4E32-8152-B3B4718E3446}">
      <dsp:nvSpPr>
        <dsp:cNvPr id="0" name=""/>
        <dsp:cNvSpPr/>
      </dsp:nvSpPr>
      <dsp:spPr>
        <a:xfrm rot="10800000">
          <a:off x="8698483" y="5034341"/>
          <a:ext cx="1014182" cy="1014445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5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98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08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16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43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5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65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6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37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16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4FE65-8E52-43AE-A4AC-600B4C3DB2B9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7B634-9A9D-4764-8B1D-D52C88CA0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9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0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4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diagramLayout" Target="../diagrams/layout7.xml"/><Relationship Id="rId7" Type="http://schemas.openxmlformats.org/officeDocument/2006/relationships/image" Target="../media/image7.wm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altLang="en-US" b="1" smtClean="0">
                <a:solidFill>
                  <a:srgbClr val="0000CC"/>
                </a:solidFill>
              </a:rPr>
              <a:t>Vascular kidney disease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" altLang="en-US" smtClean="0">
                <a:solidFill>
                  <a:srgbClr val="0000CC"/>
                </a:solidFill>
              </a:rPr>
              <a:t>Prof. </a:t>
            </a:r>
            <a:r>
              <a:rPr lang="sr-Latn-RS" altLang="en-US" smtClean="0">
                <a:solidFill>
                  <a:srgbClr val="0000CC"/>
                </a:solidFill>
              </a:rPr>
              <a:t>dr</a:t>
            </a:r>
            <a:r>
              <a:rPr lang="en" altLang="en-US" smtClean="0">
                <a:solidFill>
                  <a:srgbClr val="0000CC"/>
                </a:solidFill>
              </a:rPr>
              <a:t> Radojica Stolić</a:t>
            </a:r>
            <a:endParaRPr lang="sr-Latn-RS" altLang="en-US" smtClean="0">
              <a:solidFill>
                <a:srgbClr val="0000CC"/>
              </a:solidFill>
            </a:endParaRPr>
          </a:p>
          <a:p>
            <a:r>
              <a:rPr lang="sr-Latn-RS" altLang="en-US" smtClean="0">
                <a:solidFill>
                  <a:srgbClr val="0000CC"/>
                </a:solidFill>
              </a:rPr>
              <a:t>Doc. Dr Tomslav Nikolić </a:t>
            </a:r>
            <a:endParaRPr lang="en" altLang="en-US" smtClean="0">
              <a:solidFill>
                <a:srgbClr val="0000CC"/>
              </a:solidFill>
            </a:endParaRPr>
          </a:p>
          <a:p>
            <a:r>
              <a:rPr lang="en" altLang="en-US" smtClean="0">
                <a:solidFill>
                  <a:srgbClr val="0000CC"/>
                </a:solidFill>
              </a:rPr>
              <a:t>Faculty of Medical Sciences Kragujevac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214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" b="1" smtClean="0">
                <a:solidFill>
                  <a:srgbClr val="0070C0"/>
                </a:solidFill>
              </a:rPr>
              <a:t>Renovascular </a:t>
            </a:r>
            <a:r>
              <a:rPr lang="en" b="1" dirty="0" smtClean="0">
                <a:solidFill>
                  <a:srgbClr val="0070C0"/>
                </a:solidFill>
              </a:rPr>
              <a:t>hypertension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" dirty="0" smtClean="0"/>
              <a:t>Vascular kidney diseases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13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>
          <a:xfrm>
            <a:off x="838200" y="238125"/>
            <a:ext cx="10515600" cy="879475"/>
          </a:xfrm>
        </p:spPr>
        <p:txBody>
          <a:bodyPr/>
          <a:lstStyle/>
          <a:p>
            <a:r>
              <a:rPr lang="en" altLang="en-US" b="1" dirty="0" smtClean="0">
                <a:solidFill>
                  <a:srgbClr val="0000CC"/>
                </a:solidFill>
              </a:rPr>
              <a:t>Definition of renovascular hypertension</a:t>
            </a:r>
            <a:endParaRPr lang="en-US" altLang="en-US" dirty="0" smtClean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157389"/>
              </p:ext>
            </p:extLst>
          </p:nvPr>
        </p:nvGraphicFramePr>
        <p:xfrm>
          <a:off x="1358900" y="1600201"/>
          <a:ext cx="9448800" cy="4698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1" descr="Figure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1600201"/>
            <a:ext cx="3505200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9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522327"/>
              </p:ext>
            </p:extLst>
          </p:nvPr>
        </p:nvGraphicFramePr>
        <p:xfrm>
          <a:off x="850900" y="188640"/>
          <a:ext cx="1090930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5235" name="Picture 2" descr="Figure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88640"/>
            <a:ext cx="3581400" cy="372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>
          <a:xfrm>
            <a:off x="1981200" y="44450"/>
            <a:ext cx="8229600" cy="1081088"/>
          </a:xfrm>
        </p:spPr>
        <p:txBody>
          <a:bodyPr/>
          <a:lstStyle/>
          <a:p>
            <a:r>
              <a:rPr lang="en" altLang="en-US" sz="3200" b="1">
                <a:solidFill>
                  <a:srgbClr val="0000CC"/>
                </a:solidFill>
              </a:rPr>
              <a:t>Clinical criteria for differentiation of renal artery stenosis</a:t>
            </a:r>
            <a:endParaRPr lang="en-US" altLang="en-US" sz="320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221407"/>
              </p:ext>
            </p:extLst>
          </p:nvPr>
        </p:nvGraphicFramePr>
        <p:xfrm>
          <a:off x="1631504" y="1124744"/>
          <a:ext cx="89289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586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181011"/>
              </p:ext>
            </p:extLst>
          </p:nvPr>
        </p:nvGraphicFramePr>
        <p:xfrm>
          <a:off x="382385" y="116632"/>
          <a:ext cx="11371811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544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4779522"/>
              </p:ext>
            </p:extLst>
          </p:nvPr>
        </p:nvGraphicFramePr>
        <p:xfrm>
          <a:off x="838200" y="188640"/>
          <a:ext cx="1062990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414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47700" y="188640"/>
          <a:ext cx="1070610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731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8967706"/>
              </p:ext>
            </p:extLst>
          </p:nvPr>
        </p:nvGraphicFramePr>
        <p:xfrm>
          <a:off x="1631504" y="188640"/>
          <a:ext cx="885698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0355" name="Picture 2" descr="What is the Resistive Index? - Renal Fellow Networ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3392489"/>
            <a:ext cx="32448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61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>
          <a:xfrm>
            <a:off x="1981200" y="115888"/>
            <a:ext cx="8229600" cy="576262"/>
          </a:xfrm>
        </p:spPr>
        <p:txBody>
          <a:bodyPr/>
          <a:lstStyle/>
          <a:p>
            <a:r>
              <a:rPr lang="en" altLang="en-US" sz="3500" b="1">
                <a:solidFill>
                  <a:srgbClr val="0000CC"/>
                </a:solidFill>
              </a:rPr>
              <a:t>Therapy of renovascular hypertension</a:t>
            </a:r>
            <a:endParaRPr lang="en-US" altLang="en-US" sz="350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161618"/>
              </p:ext>
            </p:extLst>
          </p:nvPr>
        </p:nvGraphicFramePr>
        <p:xfrm>
          <a:off x="399011" y="764704"/>
          <a:ext cx="11072553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198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8E484A-4B06-4B67-BD82-8DD31837C94D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581891" y="214290"/>
          <a:ext cx="10771909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480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61925"/>
            <a:ext cx="10515600" cy="777875"/>
          </a:xfrm>
        </p:spPr>
        <p:txBody>
          <a:bodyPr/>
          <a:lstStyle/>
          <a:p>
            <a:r>
              <a:rPr lang="en" altLang="en-US" b="1" dirty="0">
                <a:solidFill>
                  <a:srgbClr val="0070C0"/>
                </a:solidFill>
              </a:rPr>
              <a:t>Acute </a:t>
            </a:r>
            <a:r>
              <a:rPr lang="en" altLang="en-US" b="1" dirty="0" err="1">
                <a:solidFill>
                  <a:srgbClr val="0070C0"/>
                </a:solidFill>
              </a:rPr>
              <a:t>occlusion</a:t>
            </a:r>
            <a:r>
              <a:rPr lang="en" altLang="en-US" b="1" dirty="0">
                <a:solidFill>
                  <a:srgbClr val="0070C0"/>
                </a:solidFill>
              </a:rPr>
              <a:t> </a:t>
            </a:r>
            <a:r>
              <a:rPr lang="en" altLang="en-US" b="1" dirty="0" err="1">
                <a:solidFill>
                  <a:srgbClr val="0070C0"/>
                </a:solidFill>
              </a:rPr>
              <a:t>renal</a:t>
            </a:r>
            <a:r>
              <a:rPr lang="en" altLang="en-US" b="1" dirty="0">
                <a:solidFill>
                  <a:srgbClr val="0070C0"/>
                </a:solidFill>
              </a:rPr>
              <a:t> </a:t>
            </a:r>
            <a:r>
              <a:rPr lang="en" altLang="en-US" b="1" dirty="0" err="1">
                <a:solidFill>
                  <a:srgbClr val="0070C0"/>
                </a:solidFill>
              </a:rPr>
              <a:t>arteries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13840184"/>
              </p:ext>
            </p:extLst>
          </p:nvPr>
        </p:nvGraphicFramePr>
        <p:xfrm>
          <a:off x="266700" y="1206500"/>
          <a:ext cx="11633200" cy="5219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293076" y="1404033"/>
            <a:ext cx="5034068" cy="3720157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Rectangle 5"/>
          <p:cNvSpPr/>
          <p:nvPr/>
        </p:nvSpPr>
        <p:spPr>
          <a:xfrm>
            <a:off x="6765326" y="1382116"/>
            <a:ext cx="5034068" cy="3720157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8060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" b="1" dirty="0">
                <a:solidFill>
                  <a:srgbClr val="0070C0"/>
                </a:solidFill>
              </a:rPr>
              <a:t>Thrombosis of the renal </a:t>
            </a:r>
            <a:r>
              <a:rPr lang="en" b="1" dirty="0" smtClean="0">
                <a:solidFill>
                  <a:srgbClr val="0070C0"/>
                </a:solidFill>
              </a:rPr>
              <a:t>vein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" dirty="0"/>
              <a:t>Due to trauma to the abdomen, congestion in the veins of the kidneys, medications</a:t>
            </a:r>
            <a:r>
              <a:rPr lang="en"/>
              <a:t>. </a:t>
            </a:r>
            <a:r>
              <a:rPr lang="sr-Latn-RS" smtClean="0"/>
              <a:t>Clinical picture:</a:t>
            </a:r>
            <a:r>
              <a:rPr lang="en" smtClean="0"/>
              <a:t> </a:t>
            </a:r>
            <a:r>
              <a:rPr lang="en" dirty="0"/>
              <a:t>pain, high temperature, fever, varicocele, left-sided thrombosis</a:t>
            </a:r>
            <a:r>
              <a:rPr lang="en"/>
              <a:t>. </a:t>
            </a:r>
            <a:r>
              <a:rPr lang="en" smtClean="0"/>
              <a:t>Lab</a:t>
            </a:r>
            <a:r>
              <a:rPr lang="sr-Latn-RS" smtClean="0"/>
              <a:t>.</a:t>
            </a:r>
            <a:r>
              <a:rPr lang="en" smtClean="0"/>
              <a:t> </a:t>
            </a:r>
            <a:r>
              <a:rPr lang="en" dirty="0"/>
              <a:t>proteinuria, hematuria, azotemia. IVP asymmetry in the position of the kidney, hypofunction on the side where the thrombosis occurred, irregularities in the contour of the ureter, </a:t>
            </a:r>
            <a:r>
              <a:rPr lang="en" dirty="0" smtClean="0"/>
              <a:t>Ultrasound; CT</a:t>
            </a:r>
            <a:r>
              <a:rPr lang="en" smtClean="0"/>
              <a:t>; </a:t>
            </a:r>
            <a:r>
              <a:rPr lang="sr-Latn-RS" smtClean="0"/>
              <a:t>and </a:t>
            </a:r>
            <a:r>
              <a:rPr lang="en" smtClean="0"/>
              <a:t>renal </a:t>
            </a:r>
            <a:r>
              <a:rPr lang="en" dirty="0"/>
              <a:t>phlebography. TH: anticoagulants, </a:t>
            </a:r>
            <a:r>
              <a:rPr lang="en" dirty="0" smtClean="0"/>
              <a:t>thrombolysis</a:t>
            </a:r>
            <a:endParaRPr lang="en-US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03639"/>
            <a:ext cx="5181600" cy="4195309"/>
          </a:xfrm>
        </p:spPr>
      </p:pic>
    </p:spTree>
    <p:extLst>
      <p:ext uri="{BB962C8B-B14F-4D97-AF65-F5344CB8AC3E}">
        <p14:creationId xmlns:p14="http://schemas.microsoft.com/office/powerpoint/2010/main" val="68556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53652943"/>
              </p:ext>
            </p:extLst>
          </p:nvPr>
        </p:nvGraphicFramePr>
        <p:xfrm>
          <a:off x="532015" y="532016"/>
          <a:ext cx="10956174" cy="5606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1929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13036351"/>
              </p:ext>
            </p:extLst>
          </p:nvPr>
        </p:nvGraphicFramePr>
        <p:xfrm>
          <a:off x="495300" y="349250"/>
          <a:ext cx="11277600" cy="6076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609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052368"/>
              </p:ext>
            </p:extLst>
          </p:nvPr>
        </p:nvGraphicFramePr>
        <p:xfrm>
          <a:off x="247650" y="279400"/>
          <a:ext cx="11753850" cy="627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965200" y="3714750"/>
            <a:ext cx="4025900" cy="1984436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60542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52517957"/>
              </p:ext>
            </p:extLst>
          </p:nvPr>
        </p:nvGraphicFramePr>
        <p:xfrm>
          <a:off x="382385" y="232756"/>
          <a:ext cx="11371811" cy="5811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6008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4"/>
          <p:cNvSpPr>
            <a:spLocks noGrp="1"/>
          </p:cNvSpPr>
          <p:nvPr>
            <p:ph type="title"/>
          </p:nvPr>
        </p:nvSpPr>
        <p:spPr>
          <a:xfrm>
            <a:off x="1981200" y="44451"/>
            <a:ext cx="8229600" cy="460375"/>
          </a:xfrm>
        </p:spPr>
        <p:txBody>
          <a:bodyPr>
            <a:normAutofit fontScale="90000"/>
          </a:bodyPr>
          <a:lstStyle/>
          <a:p>
            <a:r>
              <a:rPr lang="en" altLang="en-US" b="1" smtClean="0">
                <a:solidFill>
                  <a:srgbClr val="0000CC"/>
                </a:solidFill>
              </a:rPr>
              <a:t>Nephroangiosclerosis</a:t>
            </a:r>
            <a:endParaRPr lang="en-US" altLang="en-US" smtClean="0">
              <a:solidFill>
                <a:srgbClr val="0000CC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6079298"/>
              </p:ext>
            </p:extLst>
          </p:nvPr>
        </p:nvGraphicFramePr>
        <p:xfrm>
          <a:off x="558800" y="676430"/>
          <a:ext cx="10845800" cy="5947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1" y="774701"/>
            <a:ext cx="4686299" cy="18319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1" y="2675013"/>
            <a:ext cx="4686300" cy="18001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33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1517</Words>
  <Application>Microsoft Office PowerPoint</Application>
  <PresentationFormat>Widescreen</PresentationFormat>
  <Paragraphs>92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(Body)</vt:lpstr>
      <vt:lpstr>Calibri Light</vt:lpstr>
      <vt:lpstr>Office Theme</vt:lpstr>
      <vt:lpstr>Vascular kidney disease</vt:lpstr>
      <vt:lpstr>PowerPoint Presentation</vt:lpstr>
      <vt:lpstr>Acute occlusion renal arteries</vt:lpstr>
      <vt:lpstr>Thrombosis of the renal vein</vt:lpstr>
      <vt:lpstr>PowerPoint Presentation</vt:lpstr>
      <vt:lpstr>PowerPoint Presentation</vt:lpstr>
      <vt:lpstr>PowerPoint Presentation</vt:lpstr>
      <vt:lpstr>PowerPoint Presentation</vt:lpstr>
      <vt:lpstr>Nephroangiosclerosis</vt:lpstr>
      <vt:lpstr>Renovascular hypertension</vt:lpstr>
      <vt:lpstr>Definition of renovascular hypertension</vt:lpstr>
      <vt:lpstr>PowerPoint Presentation</vt:lpstr>
      <vt:lpstr>Clinical criteria for differentiation of renal artery stenosis</vt:lpstr>
      <vt:lpstr>PowerPoint Presentation</vt:lpstr>
      <vt:lpstr>PowerPoint Presentation</vt:lpstr>
      <vt:lpstr>PowerPoint Presentation</vt:lpstr>
      <vt:lpstr>PowerPoint Presentation</vt:lpstr>
      <vt:lpstr>Therapy of renovascular hypertension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Vascular kidney disease</dc:title>
  <dc:creator>Tomislav NIkolic</dc:creator>
  <cp:lastModifiedBy>Tomislav NIkolic</cp:lastModifiedBy>
  <cp:revision>5</cp:revision>
  <dcterms:created xsi:type="dcterms:W3CDTF">2024-02-14T10:53:20Z</dcterms:created>
  <dcterms:modified xsi:type="dcterms:W3CDTF">2024-02-17T00:51:51Z</dcterms:modified>
</cp:coreProperties>
</file>